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4" r:id="rId11"/>
    <p:sldId id="266" r:id="rId12"/>
    <p:sldId id="268" r:id="rId13"/>
    <p:sldId id="376" r:id="rId14"/>
    <p:sldId id="269" r:id="rId15"/>
    <p:sldId id="270" r:id="rId16"/>
    <p:sldId id="272" r:id="rId17"/>
    <p:sldId id="273" r:id="rId18"/>
    <p:sldId id="274" r:id="rId19"/>
    <p:sldId id="275" r:id="rId20"/>
    <p:sldId id="276" r:id="rId21"/>
    <p:sldId id="278" r:id="rId22"/>
    <p:sldId id="279" r:id="rId23"/>
    <p:sldId id="280" r:id="rId24"/>
    <p:sldId id="281" r:id="rId25"/>
    <p:sldId id="282" r:id="rId26"/>
    <p:sldId id="283" r:id="rId27"/>
    <p:sldId id="284" r:id="rId28"/>
    <p:sldId id="285" r:id="rId29"/>
    <p:sldId id="377" r:id="rId30"/>
    <p:sldId id="286" r:id="rId31"/>
    <p:sldId id="287" r:id="rId32"/>
    <p:sldId id="288" r:id="rId33"/>
    <p:sldId id="289" r:id="rId34"/>
    <p:sldId id="290" r:id="rId35"/>
    <p:sldId id="291" r:id="rId36"/>
    <p:sldId id="293" r:id="rId37"/>
    <p:sldId id="294" r:id="rId38"/>
    <p:sldId id="295" r:id="rId39"/>
    <p:sldId id="296" r:id="rId40"/>
    <p:sldId id="297" r:id="rId41"/>
    <p:sldId id="298" r:id="rId42"/>
    <p:sldId id="300" r:id="rId43"/>
    <p:sldId id="301" r:id="rId44"/>
    <p:sldId id="302" r:id="rId45"/>
    <p:sldId id="303" r:id="rId46"/>
    <p:sldId id="305" r:id="rId47"/>
    <p:sldId id="306" r:id="rId48"/>
    <p:sldId id="308" r:id="rId49"/>
    <p:sldId id="309" r:id="rId50"/>
    <p:sldId id="310" r:id="rId51"/>
    <p:sldId id="378" r:id="rId52"/>
    <p:sldId id="312" r:id="rId53"/>
    <p:sldId id="313" r:id="rId54"/>
    <p:sldId id="314" r:id="rId55"/>
    <p:sldId id="380" r:id="rId56"/>
    <p:sldId id="315" r:id="rId57"/>
    <p:sldId id="316" r:id="rId58"/>
    <p:sldId id="317" r:id="rId59"/>
    <p:sldId id="318" r:id="rId60"/>
    <p:sldId id="319" r:id="rId61"/>
    <p:sldId id="321" r:id="rId62"/>
    <p:sldId id="322" r:id="rId63"/>
    <p:sldId id="323" r:id="rId64"/>
    <p:sldId id="324" r:id="rId65"/>
    <p:sldId id="325" r:id="rId66"/>
    <p:sldId id="326" r:id="rId67"/>
    <p:sldId id="327" r:id="rId68"/>
    <p:sldId id="328" r:id="rId69"/>
    <p:sldId id="329" r:id="rId70"/>
    <p:sldId id="331" r:id="rId71"/>
    <p:sldId id="332" r:id="rId72"/>
    <p:sldId id="333" r:id="rId73"/>
    <p:sldId id="334" r:id="rId74"/>
    <p:sldId id="335" r:id="rId75"/>
    <p:sldId id="336" r:id="rId76"/>
    <p:sldId id="337" r:id="rId77"/>
    <p:sldId id="379" r:id="rId78"/>
    <p:sldId id="338" r:id="rId79"/>
    <p:sldId id="340" r:id="rId80"/>
    <p:sldId id="341" r:id="rId81"/>
    <p:sldId id="342" r:id="rId82"/>
    <p:sldId id="343" r:id="rId83"/>
    <p:sldId id="344" r:id="rId84"/>
    <p:sldId id="345" r:id="rId85"/>
    <p:sldId id="346" r:id="rId86"/>
    <p:sldId id="348" r:id="rId87"/>
    <p:sldId id="349" r:id="rId88"/>
    <p:sldId id="350" r:id="rId89"/>
    <p:sldId id="351" r:id="rId90"/>
    <p:sldId id="352" r:id="rId91"/>
    <p:sldId id="353" r:id="rId92"/>
    <p:sldId id="354" r:id="rId93"/>
    <p:sldId id="356" r:id="rId94"/>
    <p:sldId id="357" r:id="rId95"/>
    <p:sldId id="358" r:id="rId96"/>
    <p:sldId id="359" r:id="rId97"/>
    <p:sldId id="360" r:id="rId98"/>
    <p:sldId id="361" r:id="rId99"/>
    <p:sldId id="362" r:id="rId100"/>
    <p:sldId id="363" r:id="rId101"/>
    <p:sldId id="365" r:id="rId102"/>
    <p:sldId id="366" r:id="rId103"/>
    <p:sldId id="367" r:id="rId104"/>
    <p:sldId id="368" r:id="rId105"/>
    <p:sldId id="369" r:id="rId106"/>
    <p:sldId id="370" r:id="rId107"/>
    <p:sldId id="372" r:id="rId108"/>
    <p:sldId id="374" r:id="rId109"/>
    <p:sldId id="373" r:id="rId110"/>
    <p:sldId id="375" r:id="rId11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5" autoAdjust="0"/>
    <p:restoredTop sz="94610"/>
  </p:normalViewPr>
  <p:slideViewPr>
    <p:cSldViewPr snapToGrid="0" snapToObjects="1">
      <p:cViewPr varScale="1">
        <p:scale>
          <a:sx n="96" d="100"/>
          <a:sy n="96" d="100"/>
        </p:scale>
        <p:origin x="108"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4" Type="http://schemas.openxmlformats.org/officeDocument/2006/relationships/tableStyles" Target="tableStyles.xml"/><Relationship Id="rId113" Type="http://schemas.openxmlformats.org/officeDocument/2006/relationships/viewProps" Target="viewProps.xml"/><Relationship Id="rId112" Type="http://schemas.openxmlformats.org/officeDocument/2006/relationships/presProps" Target="presProps.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5ee62ada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3a868daa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f3ce6ca4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06c7a91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060346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12fd27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f23495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ee9e9e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b7a3b4c7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a4a602de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e7025800008f0910e#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eaa071b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6809d751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327b6f0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8c35087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f885660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bb8c816b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d7b08a28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101.xml"/><Relationship Id="rId2" Type="http://schemas.openxmlformats.org/officeDocument/2006/relationships/slideLayout" Target="../slideLayouts/slideLayout24.xml"/><Relationship Id="rId1" Type="http://schemas.openxmlformats.org/officeDocument/2006/relationships/image" Target="../media/image12.png"/></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2.xml"/><Relationship Id="rId2" Type="http://schemas.openxmlformats.org/officeDocument/2006/relationships/image" Target="../media/image8.jpeg"/><Relationship Id="rId1" Type="http://schemas.openxmlformats.org/officeDocument/2006/relationships/image" Target="../media/image7.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7.xml"/><Relationship Id="rId1" Type="http://schemas.openxmlformats.org/officeDocument/2006/relationships/image" Target="../media/image9.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8.xml"/><Relationship Id="rId1" Type="http://schemas.openxmlformats.org/officeDocument/2006/relationships/image" Target="../media/image10.png"/></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63.xml"/><Relationship Id="rId3" Type="http://schemas.openxmlformats.org/officeDocument/2006/relationships/slideLayout" Target="../slideLayouts/slideLayout18.xml"/><Relationship Id="rId2" Type="http://schemas.openxmlformats.org/officeDocument/2006/relationships/image" Target="../media/image8.jpeg"/><Relationship Id="rId1" Type="http://schemas.openxmlformats.org/officeDocument/2006/relationships/image" Target="../media/image7.jpe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20.xml"/><Relationship Id="rId1" Type="http://schemas.openxmlformats.org/officeDocument/2006/relationships/image" Target="../media/image11.jpe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8_1#d1b048bd4?vja=1&amp;pid=5ee62ada1&amp;color=0,0,0&amp;vtp=1&amp;bt=1"/>
          <p:cNvSpPr/>
          <p:nvPr/>
        </p:nvSpPr>
        <p:spPr>
          <a:xfrm>
            <a:off x="722376" y="896112"/>
            <a:ext cx="10753344" cy="457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Cunningham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remarkable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photographer.Bill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Cunningham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（complicated）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flat.Sausages,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reality.Bill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status.</a:t>
            </a:r>
            <a:endParaRPr lang="en-US" altLang="zh-CN" sz="2000" dirty="0"/>
          </a:p>
          <a:p>
            <a:pPr algn="just">
              <a:lnSpc>
                <a:spcPct val="125000"/>
              </a:lnSpc>
            </a:pPr>
            <a:endParaRPr lang="en-US" altLang="zh-CN" sz="2000" dirty="0"/>
          </a:p>
        </p:txBody>
      </p:sp>
      <p:sp>
        <p:nvSpPr>
          <p:cNvPr id="3" name="QM_6_AN.59_1#d1b048bd4.blank?vja=1&amp;pid=5ee62ada1&amp;color=0,0,0&amp;vpa=33&amp;vtp=1"/>
          <p:cNvSpPr/>
          <p:nvPr/>
        </p:nvSpPr>
        <p:spPr>
          <a:xfrm>
            <a:off x="8486966" y="1620012"/>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M_6_AN.60_1#d1b048bd4.blank?vja=1&amp;pid=5ee62ada1&amp;color=0,0,0&amp;vpa=34&amp;vtp=1"/>
          <p:cNvSpPr/>
          <p:nvPr/>
        </p:nvSpPr>
        <p:spPr>
          <a:xfrm>
            <a:off x="3684270" y="2001012"/>
            <a:ext cx="1096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celebrities</a:t>
            </a:r>
            <a:endParaRPr lang="en-US" altLang="zh-CN" sz="2000" dirty="0"/>
          </a:p>
        </p:txBody>
      </p:sp>
      <p:sp>
        <p:nvSpPr>
          <p:cNvPr id="5" name="QM_6_AN.61_1#d1b048bd4.blank?vja=1&amp;pid=5ee62ada1&amp;color=0,0,0&amp;vpa=35&amp;vtp=1"/>
          <p:cNvSpPr/>
          <p:nvPr/>
        </p:nvSpPr>
        <p:spPr>
          <a:xfrm>
            <a:off x="10645839" y="1988312"/>
            <a:ext cx="733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posing</a:t>
            </a:r>
            <a:endParaRPr lang="en-US" altLang="zh-CN" sz="2000" dirty="0"/>
          </a:p>
        </p:txBody>
      </p:sp>
      <p:sp>
        <p:nvSpPr>
          <p:cNvPr id="6" name="QM_6_AN.62_1#d1b048bd4.blank?vja=1&amp;pid=5ee62ada1&amp;color=0,0,0&amp;vpa=36&amp;vtp=1"/>
          <p:cNvSpPr/>
          <p:nvPr/>
        </p:nvSpPr>
        <p:spPr>
          <a:xfrm>
            <a:off x="9090851" y="2763012"/>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devotion</a:t>
            </a:r>
            <a:endParaRPr lang="en-US" altLang="zh-CN" sz="2000" dirty="0"/>
          </a:p>
        </p:txBody>
      </p:sp>
      <p:sp>
        <p:nvSpPr>
          <p:cNvPr id="7" name="QM_6_AN.63_1#d1b048bd4.blank?vja=1&amp;pid=5ee62ada1&amp;color=0,0,0&amp;vpa=37&amp;vtp=1"/>
          <p:cNvSpPr/>
          <p:nvPr/>
        </p:nvSpPr>
        <p:spPr>
          <a:xfrm>
            <a:off x="9858439" y="3131312"/>
            <a:ext cx="1549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uncomplicated</a:t>
            </a:r>
            <a:endParaRPr lang="en-US" altLang="zh-CN" sz="2000" dirty="0"/>
          </a:p>
        </p:txBody>
      </p:sp>
      <p:sp>
        <p:nvSpPr>
          <p:cNvPr id="8" name="QM_6_AN.64_1#d1b048bd4.blank?vja=1&amp;pid=5ee62ada1&amp;color=0,0,0&amp;vpa=38&amp;vtp=1"/>
          <p:cNvSpPr/>
          <p:nvPr/>
        </p:nvSpPr>
        <p:spPr>
          <a:xfrm>
            <a:off x="8688324" y="3525012"/>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9" name="QM_6_AN.65_1#d1b048bd4.blank?vja=1&amp;pid=5ee62ada1&amp;color=0,0,0&amp;vpa=39&amp;vtp=1"/>
          <p:cNvSpPr/>
          <p:nvPr/>
        </p:nvSpPr>
        <p:spPr>
          <a:xfrm>
            <a:off x="9514396" y="4655312"/>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by/with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77_1#983007e91?vja=1&amp;pid=8c3508758&amp;color=0,0,0&amp;mp=1&amp;vtp=1&amp;bt=1"/>
          <p:cNvSpPr/>
          <p:nvPr/>
        </p:nvSpPr>
        <p:spPr>
          <a:xfrm>
            <a:off x="722376" y="896112"/>
            <a:ext cx="10753344" cy="3009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lifestyle-integrated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artefacts.Behind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intimate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deep-rooted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5_AN.478_1#983007e91.blank?vja=1&amp;pid=8c3508758&amp;color=0,0,0&amp;mp=1&amp;vpa=207&amp;vtp=1"/>
          <p:cNvSpPr/>
          <p:nvPr/>
        </p:nvSpPr>
        <p:spPr>
          <a:xfrm>
            <a:off x="7283450" y="858012"/>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4" name="QM_5_AN.479_1#983007e91.blank?vja=1&amp;pid=8c3508758&amp;color=0,0,0&amp;mp=1&amp;vpa=208&amp;vtp=1"/>
          <p:cNvSpPr/>
          <p:nvPr/>
        </p:nvSpPr>
        <p:spPr>
          <a:xfrm>
            <a:off x="6526594" y="1239012"/>
            <a:ext cx="407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lies</a:t>
            </a:r>
            <a:endParaRPr lang="en-US" altLang="zh-CN" sz="2000" dirty="0"/>
          </a:p>
        </p:txBody>
      </p:sp>
      <p:sp>
        <p:nvSpPr>
          <p:cNvPr id="5" name="QM_5_AN.480_1#983007e91.blank?vja=1&amp;pid=8c3508758&amp;color=0,0,0&amp;mp=1&amp;vpa=209&amp;vtp=1"/>
          <p:cNvSpPr/>
          <p:nvPr/>
        </p:nvSpPr>
        <p:spPr>
          <a:xfrm>
            <a:off x="9019159" y="1607312"/>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exposure</a:t>
            </a:r>
            <a:endParaRPr lang="en-US" altLang="zh-CN" sz="2000" dirty="0"/>
          </a:p>
        </p:txBody>
      </p:sp>
      <p:sp>
        <p:nvSpPr>
          <p:cNvPr id="6" name="QM_5_AN.481_1#983007e91.blank?vja=1&amp;pid=8c3508758&amp;color=0,0,0&amp;mp=1&amp;vpa=210&amp;vtp=1"/>
          <p:cNvSpPr/>
          <p:nvPr/>
        </p:nvSpPr>
        <p:spPr>
          <a:xfrm>
            <a:off x="5060696" y="2763012"/>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7" name="QM_5_AN.482_1#983007e91.blank?vja=1&amp;pid=8c3508758&amp;color=0,0,0&amp;mp=1&amp;vpa=211&amp;vtp=1"/>
          <p:cNvSpPr/>
          <p:nvPr/>
        </p:nvSpPr>
        <p:spPr>
          <a:xfrm>
            <a:off x="7507478" y="3144012"/>
            <a:ext cx="590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filled</a:t>
            </a:r>
            <a:endParaRPr lang="en-US" altLang="zh-CN" sz="2000" dirty="0"/>
          </a:p>
        </p:txBody>
      </p:sp>
      <p:sp>
        <p:nvSpPr>
          <p:cNvPr id="8" name="QM_5_EX.483_1#983007e91?vja=1&amp;pid=8c3508758&amp;color=0,0,0&amp;vtp=1"/>
          <p:cNvSpPr/>
          <p:nvPr/>
        </p:nvSpPr>
        <p:spPr>
          <a:xfrm>
            <a:off x="722376" y="3950398"/>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本文是一篇新闻报道。文章介绍了“中国购”成为新热潮的现象，指出外国游客的购物选择反映了中国从“世界工厂”到“生活方式创新者”的形象转变，并探讨了这一现象背后的意义。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84_1#6b9da412a?vja=1&amp;pid=983007e9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85_1#6b9da412a.blank?vja=1&amp;pid=983007e91&amp;color=0,0,0&amp;vpa=212&amp;vtp=1"/>
          <p:cNvSpPr/>
          <p:nvPr/>
        </p:nvSpPr>
        <p:spPr>
          <a:xfrm>
            <a:off x="1062101" y="858013"/>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6_AS.486_1#6b9da412a?vja=1&amp;pid=983007e91&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句意为：“带个空箱子来中国”的想法最近已成为游客中的一个流行妙招。tip在此意为“实用的提示”，为可数名词，结合句意可知，此处表泛指，应用不定冠词修饰。popular的发音以辅音音素开头，故填a。</a:t>
            </a:r>
            <a:endParaRPr lang="en-US" altLang="zh-CN" sz="2200" dirty="0"/>
          </a:p>
        </p:txBody>
      </p:sp>
      <p:sp>
        <p:nvSpPr>
          <p:cNvPr id="5" name="QB_6_BD.487_1#905cfa586?vja=1&amp;pid=983007e91&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6_AN.488_1#905cfa586.blank?vja=1&amp;pid=983007e91&amp;color=0,0,0&amp;vpa=213&amp;vtp=1"/>
          <p:cNvSpPr/>
          <p:nvPr/>
        </p:nvSpPr>
        <p:spPr>
          <a:xfrm>
            <a:off x="1036701" y="2465959"/>
            <a:ext cx="1096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7" name="QB_6_AS.489_1#905cfa586?vja=1&amp;pid=983007e91&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句意为：外国游客正在打包中国的生活用品，从传统的茶杯和汉服到中国设计的时髦玩具。设空处在句中作定语，修饰名词teacups和</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，应用形容词，意为“传统的”。故填traditional。</a:t>
            </a:r>
            <a:endParaRPr lang="en-US" altLang="zh-CN" sz="2200" dirty="0"/>
          </a:p>
        </p:txBody>
      </p:sp>
      <p:sp>
        <p:nvSpPr>
          <p:cNvPr id="8" name="QB_6_BD.490_1#12de0c875?vja=1&amp;pid=983007e91&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6_AN.491_1#12de0c875.blank?vja=1&amp;pid=983007e91&amp;color=0,0,0&amp;vpa=214&amp;vtp=1"/>
          <p:cNvSpPr/>
          <p:nvPr/>
        </p:nvSpPr>
        <p:spPr>
          <a:xfrm>
            <a:off x="1024001" y="3697859"/>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10" name="QB_6_AS.492_1#12de0c875?vja=1&amp;pid=983007e91&amp;color=0,0,0&amp;vtp=1"/>
          <p:cNvSpPr/>
          <p:nvPr/>
        </p:nvSpPr>
        <p:spPr>
          <a:xfrm>
            <a:off x="722376" y="4160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转变表明，游客现在寻求能够真正将自己与当地生活方式联系起来的体验。设空处引导限制性定语从句，修饰先行词experiences，先行词指物，关系词在从句中作主语，故用关系代词that或which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3_1#22001c614?vja=1&amp;pid=983007e9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dirty="0"/>
          </a:p>
        </p:txBody>
      </p:sp>
      <p:sp>
        <p:nvSpPr>
          <p:cNvPr id="3" name="QB_6_AN.494_1#22001c614.blank?vja=1&amp;pid=983007e91&amp;color=0,0,0&amp;vpa=215&amp;vtp=1"/>
          <p:cNvSpPr/>
          <p:nvPr/>
        </p:nvSpPr>
        <p:spPr>
          <a:xfrm>
            <a:off x="1062101" y="858013"/>
            <a:ext cx="1946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lowered</a:t>
            </a:r>
            <a:endParaRPr lang="en-US" altLang="zh-CN" sz="2000" dirty="0"/>
          </a:p>
        </p:txBody>
      </p:sp>
      <p:sp>
        <p:nvSpPr>
          <p:cNvPr id="4" name="QB_6_AS.495_1#22001c614?vja=1&amp;pid=983007e91&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句意为：例如，迄今为止，针对一名海外旅客，其同一天在同一家退税店消费的最低退税金额已从500元下调至200元，从而鼓励了更多的消费。设空处在句中作谓语，根据so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far可知，此处应用现在完成时；此处侧重于“被下调”，主语the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minimum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point与lower之间是被动关系，应用被动语态；主语表单数概念，助动词用has。故填has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lowered。</a:t>
            </a:r>
            <a:endParaRPr lang="en-US" altLang="zh-CN" sz="2200" dirty="0"/>
          </a:p>
        </p:txBody>
      </p:sp>
      <p:sp>
        <p:nvSpPr>
          <p:cNvPr id="5" name="QB_6_BD.496_1#0db2e537b?vja=1&amp;pid=983007e91&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497_1#0db2e537b.blank?vja=1&amp;pid=983007e91&amp;color=0,0,0&amp;vpa=216&amp;vtp=1"/>
          <p:cNvSpPr/>
          <p:nvPr/>
        </p:nvSpPr>
        <p:spPr>
          <a:xfrm>
            <a:off x="1036701" y="2821559"/>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featuring</a:t>
            </a:r>
            <a:endParaRPr lang="en-US" altLang="zh-CN" sz="2000" dirty="0"/>
          </a:p>
        </p:txBody>
      </p:sp>
      <p:sp>
        <p:nvSpPr>
          <p:cNvPr id="7" name="QB_6_AS.498_1#0db2e537b?vja=1&amp;pid=983007e91&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外国游客的购物车里越来越多地塞满了具有中国美学特色的产品，比如丝绸产品和传统的中国服饰。句中已有谓语，故此处应用非谓语动词作后置定语，修饰名词products；动词feature与其逻辑主语products之间为主动关系，故用现在分词形式。故填featuring。</a:t>
            </a:r>
            <a:endParaRPr lang="en-US" altLang="zh-CN" sz="2200" dirty="0"/>
          </a:p>
        </p:txBody>
      </p:sp>
      <p:sp>
        <p:nvSpPr>
          <p:cNvPr id="8" name="QB_6_BD.499_1#8ee400848?vja=1&amp;pid=983007e91&amp;color=0,0,0&amp;vtp=1"/>
          <p:cNvSpPr/>
          <p:nvPr/>
        </p:nvSpPr>
        <p:spPr>
          <a:xfrm>
            <a:off x="722376" y="4485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6_AN.500_1#8ee400848.blank?vja=1&amp;pid=983007e91&amp;color=0,0,0&amp;vpa=217&amp;vtp=1"/>
          <p:cNvSpPr/>
          <p:nvPr/>
        </p:nvSpPr>
        <p:spPr>
          <a:xfrm>
            <a:off x="1024001" y="4447159"/>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10" name="QB_6_AS.501_1#8ee400848?vja=1&amp;pid=983007e91&amp;color=0,0,0&amp;vtp=1"/>
          <p:cNvSpPr/>
          <p:nvPr/>
        </p:nvSpPr>
        <p:spPr>
          <a:xfrm>
            <a:off x="722376" y="49099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句意为：外国游客寻求的不仅是日常用品，还有真实的、融入了生活方式的文化手工艺品。此处为固定结构not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，意为“不仅</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而且</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”。故填but。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2_1#305b9686e?vja=1&amp;pid=983007e9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6_AN.503_1#305b9686e.blank?vja=1&amp;pid=983007e91&amp;color=0,0,0&amp;vpa=218&amp;vtp=1"/>
          <p:cNvSpPr/>
          <p:nvPr/>
        </p:nvSpPr>
        <p:spPr>
          <a:xfrm>
            <a:off x="998601" y="858013"/>
            <a:ext cx="407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lies</a:t>
            </a:r>
            <a:endParaRPr lang="en-US" altLang="zh-CN" sz="2000" dirty="0"/>
          </a:p>
        </p:txBody>
      </p:sp>
      <p:sp>
        <p:nvSpPr>
          <p:cNvPr id="4" name="QB_6_AS.504_1#305b9686e?vja=1&amp;pid=983007e91&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句意为：在“中国购”热潮的背后，是文化认同感的逐渐提升。分析句子结构可知，“Behind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boom”为介词短语作状语，属于副词性短语，其位于句首时，句子应用完全倒装结构。设空处在句中作谓语，结合语境可知，此处表示客观陈述，应用一般现在时；句子的主语为a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gradual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identity，为单数概念，谓语应用第三人称单数形式。故填lies。</a:t>
            </a:r>
            <a:endParaRPr lang="en-US" altLang="zh-CN" sz="2200" dirty="0"/>
          </a:p>
        </p:txBody>
      </p:sp>
      <p:sp>
        <p:nvSpPr>
          <p:cNvPr id="5" name="QB_6_BD.505_1#3f4f4c021?vja=1&amp;pid=983007e91&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506_1#3f4f4c021.blank?vja=1&amp;pid=983007e91&amp;color=0,0,0&amp;vpa=219&amp;vtp=1"/>
          <p:cNvSpPr/>
          <p:nvPr/>
        </p:nvSpPr>
        <p:spPr>
          <a:xfrm>
            <a:off x="1036701" y="2821559"/>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exposure</a:t>
            </a:r>
            <a:endParaRPr lang="en-US" altLang="zh-CN" sz="2000" dirty="0"/>
          </a:p>
        </p:txBody>
      </p:sp>
      <p:sp>
        <p:nvSpPr>
          <p:cNvPr id="7" name="QB_6_AS.507_1#3f4f4c021?vja=1&amp;pid=983007e91&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句意为：通过购物和旅游，外国游客可以近距离地体验中国文化。设空处作动词</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gain的宾语，且空前有形容词intimate修饰，故应用名词形式。expose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的名词形式为exposure，意为“接触；体验”。故填exposure。</a:t>
            </a:r>
            <a:endParaRPr lang="en-US" altLang="zh-CN" sz="2200" dirty="0"/>
          </a:p>
        </p:txBody>
      </p:sp>
      <p:sp>
        <p:nvSpPr>
          <p:cNvPr id="8" name="QB_6_BD.508_1#d08689bc6?vja=1&amp;pid=983007e91&amp;color=0,0,0&amp;vtp=1"/>
          <p:cNvSpPr/>
          <p:nvPr/>
        </p:nvSpPr>
        <p:spPr>
          <a:xfrm>
            <a:off x="722376" y="4485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6_AN.509_1#d08689bc6.blank?vja=1&amp;pid=983007e91&amp;color=0,0,0&amp;vpa=220&amp;vtp=1"/>
          <p:cNvSpPr/>
          <p:nvPr/>
        </p:nvSpPr>
        <p:spPr>
          <a:xfrm>
            <a:off x="1062101" y="4447159"/>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10" name="QB_6_AS.510_1#d08689bc6?vja=1&amp;pid=983007e91&amp;color=0,0,0&amp;vtp=1"/>
          <p:cNvSpPr/>
          <p:nvPr/>
        </p:nvSpPr>
        <p:spPr>
          <a:xfrm>
            <a:off x="722376" y="49099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句意为：通过从“世界工厂”逐步发展成“生活方式创新者”，中国正在改写全球对它的看法。此处为固定搭配evolve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逐步发展成</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”。故填from。</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1_1#0b419f274?vja=1&amp;pid=983007e9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6_AN.512_1#0b419f274.blank?vja=1&amp;pid=983007e91&amp;color=0,0,0&amp;vpa=221&amp;vtp=1"/>
          <p:cNvSpPr/>
          <p:nvPr/>
        </p:nvSpPr>
        <p:spPr>
          <a:xfrm>
            <a:off x="1163701" y="858013"/>
            <a:ext cx="590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filled</a:t>
            </a:r>
            <a:endParaRPr lang="en-US" altLang="zh-CN" sz="2000" dirty="0"/>
          </a:p>
        </p:txBody>
      </p:sp>
      <p:sp>
        <p:nvSpPr>
          <p:cNvPr id="4" name="QB_6_AS.513_1#0b419f274?vja=1&amp;pid=983007e91&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句意为：每一个装满中国商品的购物车都是一座桥梁，承载着充满活力、具有包容性的文明的故事。句中已有谓语，设空处应用非谓语动词作后置定语，修饰名词短语Every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cart，动词fill与Every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cart之间为逻辑上的被动关系，故用过去分词形式。故填filled。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4_1#60524a0ea?vja=1&amp;pid=f885660b2&amp;color=0,0,0&amp;vtp=1&amp;bt=1"/>
          <p:cNvSpPr/>
          <p:nvPr/>
        </p:nvSpPr>
        <p:spPr>
          <a:xfrm>
            <a:off x="722376" y="896112"/>
            <a:ext cx="10753344" cy="3395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假定你是李华，你将代表学校参加国际中学生交流活动，交流主题为“我的理想职业”。请你准备一份英文演讲稿，内容包括：</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1.如何选择职业；</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2.你的职业选择。</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注意：1.写作词数应为80个左右；</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2.开头和结尾已给出，不计入总词数。</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endParaRPr lang="en-US" altLang="zh-CN" sz="2000" dirty="0"/>
          </a:p>
          <a:p>
            <a:pP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_______________________________________________________________________________________</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endParaRPr lang="en-US" altLang="zh-CN" sz="2000" dirty="0"/>
          </a:p>
        </p:txBody>
      </p:sp>
    </p:spTree>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16_1#60524a0ea?vja=1&amp;pid=f885660b2&amp;color=0,0,0&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思路点拨</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pic>
        <p:nvPicPr>
          <p:cNvPr id="3" name="QO_5_AS.516_2#60524a0ea?vja=1&amp;pid=f885660b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76856" y="1384124"/>
            <a:ext cx="7635240" cy="41056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15_1#60524a0ea?vja=1&amp;pid=f885660b2&amp;color=0,0,0&amp;vtp=1&amp;bt=1"/>
          <p:cNvSpPr/>
          <p:nvPr/>
        </p:nvSpPr>
        <p:spPr>
          <a:xfrm>
            <a:off x="722376" y="900000"/>
            <a:ext cx="10753344" cy="3776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l">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everyone!</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Ideal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Career”.As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concerned,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aspects.Firstly,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goal.Secondly,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profession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devote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contribution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teacher.I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career.</a:t>
            </a:r>
            <a:endParaRPr lang="en-US" altLang="zh-CN" sz="2000" dirty="0"/>
          </a:p>
          <a:p>
            <a:pPr algn="l">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listening!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8_1#d1b048bd4?vja=1&amp;pid=5ee62ada1&amp;color=0,0,0&amp;vtp=1&amp;bt=1"/>
          <p:cNvSpPr/>
          <p:nvPr/>
        </p:nvSpPr>
        <p:spPr>
          <a:xfrm>
            <a:off x="722376" y="900000"/>
            <a:ext cx="10753344" cy="1490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Cunningham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p:txBody>
      </p:sp>
      <p:sp>
        <p:nvSpPr>
          <p:cNvPr id="3" name="QM_6_AN.66_1#d1b048bd4.blank?vja=1&amp;pid=5ee62ada1&amp;color=0,0,0&amp;vpa=40&amp;vtp=1"/>
          <p:cNvSpPr/>
          <p:nvPr/>
        </p:nvSpPr>
        <p:spPr>
          <a:xfrm>
            <a:off x="5675694" y="849200"/>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cheapest</a:t>
            </a:r>
            <a:endParaRPr lang="en-US" altLang="zh-CN" sz="2000" dirty="0"/>
          </a:p>
        </p:txBody>
      </p:sp>
      <p:sp>
        <p:nvSpPr>
          <p:cNvPr id="4" name="QM_6_AN.67_1#d1b048bd4.blank?vja=1&amp;pid=5ee62ada1&amp;color=0,0,0&amp;vpa=41&amp;vtp=1"/>
          <p:cNvSpPr/>
          <p:nvPr/>
        </p:nvSpPr>
        <p:spPr>
          <a:xfrm>
            <a:off x="2951988" y="1242900"/>
            <a:ext cx="846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enabled</a:t>
            </a:r>
            <a:endParaRPr lang="en-US" altLang="zh-CN" sz="2000" dirty="0"/>
          </a:p>
        </p:txBody>
      </p:sp>
      <p:sp>
        <p:nvSpPr>
          <p:cNvPr id="5" name="QM_6_AN.68_1#d1b048bd4.blank?vja=1&amp;pid=5ee62ada1&amp;color=0,0,0&amp;vpa=42&amp;vtp=1"/>
          <p:cNvSpPr/>
          <p:nvPr/>
        </p:nvSpPr>
        <p:spPr>
          <a:xfrm>
            <a:off x="9127935" y="1623900"/>
            <a:ext cx="295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9_1#2ede60a79?vja=1&amp;pid=d1b048bd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70_1#2ede60a79.blank?vja=1&amp;pid=d1b048bd4&amp;color=0,0,0&amp;vpa=43&amp;vtp=1"/>
          <p:cNvSpPr/>
          <p:nvPr/>
        </p:nvSpPr>
        <p:spPr>
          <a:xfrm>
            <a:off x="1062101" y="858013"/>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B_7_AS.71_1#2ede60a79?vja=1&amp;pid=d1b048bd4&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此处泛指“一位相貌平平的老人”，且ordinary-looking的发音以元音音素开头，故用不定冠词an修饰。</a:t>
            </a:r>
            <a:endParaRPr lang="en-US" altLang="zh-CN" sz="2200" dirty="0"/>
          </a:p>
        </p:txBody>
      </p:sp>
      <p:sp>
        <p:nvSpPr>
          <p:cNvPr id="5" name="QB_7_BD.72_1#5745b9930?vja=1&amp;pid=d1b048bd4&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73_1#5745b9930.blank?vja=1&amp;pid=d1b048bd4&amp;color=0,0,0&amp;vpa=44&amp;vtp=1"/>
          <p:cNvSpPr/>
          <p:nvPr/>
        </p:nvSpPr>
        <p:spPr>
          <a:xfrm>
            <a:off x="1036701" y="2084959"/>
            <a:ext cx="1096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celebrities</a:t>
            </a:r>
            <a:endParaRPr lang="en-US" altLang="zh-CN" sz="2000" dirty="0"/>
          </a:p>
        </p:txBody>
      </p:sp>
      <p:sp>
        <p:nvSpPr>
          <p:cNvPr id="7" name="QB_7_AS.74_1#5745b9930?vja=1&amp;pid=d1b048bd4&amp;color=0,0,0&amp;vtp=1"/>
          <p:cNvSpPr/>
          <p:nvPr/>
        </p:nvSpPr>
        <p:spPr>
          <a:xfrm>
            <a:off x="722376" y="25477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celebrity在此处为可数名词，意为“名人”，其前有a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of修饰，再根据空后的were可知，此处应用名词复数形式。</a:t>
            </a:r>
            <a:endParaRPr lang="en-US" altLang="zh-CN" sz="2200" dirty="0"/>
          </a:p>
        </p:txBody>
      </p:sp>
      <p:sp>
        <p:nvSpPr>
          <p:cNvPr id="8" name="QB_7_BD.75_1#22b6b814f?vja=1&amp;pid=d1b048bd4&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76_1#22b6b814f.blank?vja=1&amp;pid=d1b048bd4&amp;color=0,0,0&amp;vpa=45&amp;vtp=1"/>
          <p:cNvSpPr/>
          <p:nvPr/>
        </p:nvSpPr>
        <p:spPr>
          <a:xfrm>
            <a:off x="1036701" y="3304159"/>
            <a:ext cx="733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posing</a:t>
            </a:r>
            <a:endParaRPr lang="en-US" altLang="zh-CN" sz="2000" dirty="0"/>
          </a:p>
        </p:txBody>
      </p:sp>
      <p:sp>
        <p:nvSpPr>
          <p:cNvPr id="10" name="QB_7_AS.77_1#22b6b814f?vja=1&amp;pid=d1b048bd4&amp;color=0,0,0&amp;vtp=1"/>
          <p:cNvSpPr/>
          <p:nvPr/>
        </p:nvSpPr>
        <p:spPr>
          <a:xfrm>
            <a:off x="722376" y="37381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of后如果接动词，应用动名词形式作宾语。</a:t>
            </a:r>
            <a:endParaRPr lang="en-US" altLang="zh-CN" sz="2200" dirty="0"/>
          </a:p>
        </p:txBody>
      </p:sp>
      <p:sp>
        <p:nvSpPr>
          <p:cNvPr id="11" name="QB_7_BD.78_1#80bbdbecc?vja=1&amp;pid=d1b048bd4&amp;color=0,0,0&amp;vtp=1"/>
          <p:cNvSpPr/>
          <p:nvPr/>
        </p:nvSpPr>
        <p:spPr>
          <a:xfrm>
            <a:off x="722376" y="41275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2" name="QB_7_AN.79_1#80bbdbecc.blank?vja=1&amp;pid=d1b048bd4&amp;color=0,0,0&amp;vpa=46&amp;vtp=1"/>
          <p:cNvSpPr/>
          <p:nvPr/>
        </p:nvSpPr>
        <p:spPr>
          <a:xfrm>
            <a:off x="1049401" y="4089400"/>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devotion</a:t>
            </a:r>
            <a:endParaRPr lang="en-US" altLang="zh-CN" sz="2000" dirty="0"/>
          </a:p>
        </p:txBody>
      </p:sp>
      <p:sp>
        <p:nvSpPr>
          <p:cNvPr id="13" name="QB_7_AS.80_1#80bbdbecc?vja=1&amp;pid=d1b048bd4&amp;color=0,0,0&amp;vtp=1"/>
          <p:cNvSpPr/>
          <p:nvPr/>
        </p:nvSpPr>
        <p:spPr>
          <a:xfrm>
            <a:off x="722376" y="45128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此句为强调句，设空处为被强调的主语部分，与work为并列关系，应用名词形式。</a:t>
            </a:r>
            <a:endParaRPr lang="en-US" altLang="zh-CN" sz="2200" dirty="0"/>
          </a:p>
        </p:txBody>
      </p:sp>
      <p:sp>
        <p:nvSpPr>
          <p:cNvPr id="14" name="QB_7_BD.81_1#40c5170a9?vja=1&amp;pid=d1b048bd4&amp;color=0,0,0&amp;vtp=1"/>
          <p:cNvSpPr/>
          <p:nvPr/>
        </p:nvSpPr>
        <p:spPr>
          <a:xfrm>
            <a:off x="722376" y="49022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15" name="QB_7_AN.82_1#40c5170a9.blank?vja=1&amp;pid=d1b048bd4&amp;color=0,0,0&amp;vpa=47&amp;vtp=1"/>
          <p:cNvSpPr/>
          <p:nvPr/>
        </p:nvSpPr>
        <p:spPr>
          <a:xfrm>
            <a:off x="1011301" y="4851400"/>
            <a:ext cx="1549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uncomplicated</a:t>
            </a:r>
            <a:endParaRPr lang="en-US" altLang="zh-CN" sz="2000" dirty="0"/>
          </a:p>
        </p:txBody>
      </p:sp>
      <p:sp>
        <p:nvSpPr>
          <p:cNvPr id="16" name="QB_7_AS.83_1#40c5170a9?vja=1&amp;pid=d1b048bd4&amp;color=0,0,0&amp;vtp=1"/>
          <p:cNvSpPr/>
          <p:nvPr/>
        </p:nvSpPr>
        <p:spPr>
          <a:xfrm>
            <a:off x="722376" y="52875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根据下文语境可知，此处应用complicated的反义词，表示“简朴的”。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4_1#75f1a6e1a?vja=1&amp;pid=d1b048bd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85_1#75f1a6e1a.blank?vja=1&amp;pid=d1b048bd4&amp;color=0,0,0&amp;vpa=48&amp;vtp=1"/>
          <p:cNvSpPr/>
          <p:nvPr/>
        </p:nvSpPr>
        <p:spPr>
          <a:xfrm>
            <a:off x="1062101" y="858013"/>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4" name="QB_7_AS.86_1#75f1a6e1a?vja=1&amp;pid=d1b048bd4&amp;color=0,0,0&amp;vtp=1"/>
          <p:cNvSpPr/>
          <p:nvPr/>
        </p:nvSpPr>
        <p:spPr>
          <a:xfrm>
            <a:off x="722376" y="13158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设空处引导表语从句，从句中缺少动词had的宾语，表示“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的东西”，故用what引导该从句。</a:t>
            </a:r>
            <a:endParaRPr lang="en-US" altLang="zh-CN" sz="2200" dirty="0"/>
          </a:p>
        </p:txBody>
      </p:sp>
      <p:sp>
        <p:nvSpPr>
          <p:cNvPr id="5" name="QB_7_BD.87_1#0a95ffada?vja=1&amp;pid=d1b048bd4&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88_1#0a95ffada.blank?vja=1&amp;pid=d1b048bd4&amp;color=0,0,0&amp;vpa=49&amp;vtp=1"/>
          <p:cNvSpPr/>
          <p:nvPr/>
        </p:nvSpPr>
        <p:spPr>
          <a:xfrm>
            <a:off x="1049401" y="2072259"/>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by/with</a:t>
            </a:r>
            <a:endParaRPr lang="en-US" altLang="zh-CN" sz="2000" dirty="0"/>
          </a:p>
        </p:txBody>
      </p:sp>
      <p:sp>
        <p:nvSpPr>
          <p:cNvPr id="7" name="QB_7_AS.89_1#0a95ffada?vja=1&amp;pid=d1b048bd4&amp;color=0,0,0&amp;vtp=1"/>
          <p:cNvSpPr/>
          <p:nvPr/>
        </p:nvSpPr>
        <p:spPr>
          <a:xfrm>
            <a:off x="722376" y="2506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fascinated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by/with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着迷”。</a:t>
            </a:r>
            <a:endParaRPr lang="en-US" altLang="zh-CN" sz="2200" dirty="0"/>
          </a:p>
        </p:txBody>
      </p:sp>
      <p:sp>
        <p:nvSpPr>
          <p:cNvPr id="8" name="QB_7_BD.90_1#cec3811a4?vja=1&amp;pid=d1b048bd4&amp;color=0,0,0&amp;vtp=1"/>
          <p:cNvSpPr/>
          <p:nvPr/>
        </p:nvSpPr>
        <p:spPr>
          <a:xfrm>
            <a:off x="722376" y="28956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91_1#cec3811a4.blank?vja=1&amp;pid=d1b048bd4&amp;color=0,0,0&amp;vpa=50&amp;vtp=1"/>
          <p:cNvSpPr/>
          <p:nvPr/>
        </p:nvSpPr>
        <p:spPr>
          <a:xfrm>
            <a:off x="1062101" y="2844800"/>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cheapest</a:t>
            </a:r>
            <a:endParaRPr lang="en-US" altLang="zh-CN" sz="2000" dirty="0"/>
          </a:p>
        </p:txBody>
      </p:sp>
      <p:sp>
        <p:nvSpPr>
          <p:cNvPr id="10" name="QB_7_AS.92_1#cec3811a4?vja=1&amp;pid=d1b048bd4&amp;color=0,0,0&amp;vtp=1"/>
          <p:cNvSpPr/>
          <p:nvPr/>
        </p:nvSpPr>
        <p:spPr>
          <a:xfrm>
            <a:off x="722376" y="32809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根据后面的the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expensive以及while表示对比可知，设空处应用最高级形式。</a:t>
            </a:r>
            <a:endParaRPr lang="en-US" altLang="zh-CN" sz="2200" dirty="0"/>
          </a:p>
        </p:txBody>
      </p:sp>
      <p:sp>
        <p:nvSpPr>
          <p:cNvPr id="11" name="QB_7_BD.93_1#8ed2c42dd?vja=1&amp;pid=d1b048bd4&amp;color=0,0,0&amp;vtp=1"/>
          <p:cNvSpPr/>
          <p:nvPr/>
        </p:nvSpPr>
        <p:spPr>
          <a:xfrm>
            <a:off x="722376" y="36703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2" name="QB_7_AN.94_1#8ed2c42dd.blank?vja=1&amp;pid=d1b048bd4&amp;color=0,0,0&amp;vpa=51&amp;vtp=1"/>
          <p:cNvSpPr/>
          <p:nvPr/>
        </p:nvSpPr>
        <p:spPr>
          <a:xfrm>
            <a:off x="1036701" y="3632200"/>
            <a:ext cx="846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enabled</a:t>
            </a:r>
            <a:endParaRPr lang="en-US" altLang="zh-CN" sz="2000" dirty="0"/>
          </a:p>
        </p:txBody>
      </p:sp>
      <p:sp>
        <p:nvSpPr>
          <p:cNvPr id="13" name="QB_7_AS.95_1#8ed2c42dd?vja=1&amp;pid=d1b048bd4&amp;color=0,0,0&amp;vtp=1"/>
          <p:cNvSpPr/>
          <p:nvPr/>
        </p:nvSpPr>
        <p:spPr>
          <a:xfrm>
            <a:off x="722376" y="40556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设空处为从句的谓语，主句为一般过去时，从句也应用一般过去时。</a:t>
            </a:r>
            <a:endParaRPr lang="en-US" altLang="zh-CN" sz="2200" dirty="0"/>
          </a:p>
        </p:txBody>
      </p:sp>
      <p:sp>
        <p:nvSpPr>
          <p:cNvPr id="14" name="QB_7_BD.96_1#638fae0fd?vja=1&amp;pid=d1b048bd4&amp;color=0,0,0&amp;vtp=1"/>
          <p:cNvSpPr/>
          <p:nvPr/>
        </p:nvSpPr>
        <p:spPr>
          <a:xfrm>
            <a:off x="722376" y="44450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15" name="QB_7_AN.97_1#638fae0fd.blank?vja=1&amp;pid=d1b048bd4&amp;color=0,0,0&amp;vpa=52&amp;vtp=1"/>
          <p:cNvSpPr/>
          <p:nvPr/>
        </p:nvSpPr>
        <p:spPr>
          <a:xfrm>
            <a:off x="1189101" y="4406900"/>
            <a:ext cx="295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endParaRPr lang="en-US" altLang="zh-CN" sz="2000" dirty="0"/>
          </a:p>
        </p:txBody>
      </p:sp>
      <p:sp>
        <p:nvSpPr>
          <p:cNvPr id="16" name="QB_7_AS.98_1#638fae0fd?vja=1&amp;pid=d1b048bd4&amp;color=0,0,0&amp;vtp=1"/>
          <p:cNvSpPr/>
          <p:nvPr/>
        </p:nvSpPr>
        <p:spPr>
          <a:xfrm>
            <a:off x="722376" y="4830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设空处修饰名词people，应用形容词性物主代词its。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99_1#35b590f4b?vja=1&amp;pid=3a868daac&amp;color=0,0,0&amp;vtp=1&amp;bt=1"/>
          <p:cNvSpPr/>
          <p:nvPr/>
        </p:nvSpPr>
        <p:spPr>
          <a:xfrm>
            <a:off x="722376" y="900000"/>
            <a:ext cx="10753344" cy="5214430"/>
          </a:xfrm>
          <a:prstGeom prst="rect">
            <a:avLst/>
          </a:prstGeom>
          <a:noFill/>
        </p:spPr>
        <p:txBody>
          <a:bodyPr wrap="square" lIns="0" tIns="0" rIns="0" bIns="0" rtlCol="0" anchor="t"/>
          <a:lstStyle/>
          <a:p>
            <a:pPr algn="l">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[福建莆田一中2025高二期中]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Huangshan-based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lacquerware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（漆器）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lacquerware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（使复兴）</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lacquerware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rhinoceros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lacquer.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enriching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antiquity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layers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rhinoceros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
        <p:nvSpPr>
          <p:cNvPr id="3" name="QM_6_AN.100_1#35b590f4b.blank?vja=1&amp;pid=3a868daac&amp;color=0,0,0&amp;vpa=53&amp;vtp=1"/>
          <p:cNvSpPr/>
          <p:nvPr/>
        </p:nvSpPr>
        <p:spPr>
          <a:xfrm>
            <a:off x="3242945" y="2361516"/>
            <a:ext cx="677863"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M_6_AN.101_1#35b590f4b.blank?vja=1&amp;pid=3a868daac&amp;color=0,0,0&amp;vpa=54&amp;vtp=1"/>
          <p:cNvSpPr/>
          <p:nvPr/>
        </p:nvSpPr>
        <p:spPr>
          <a:xfrm>
            <a:off x="6344984" y="2736420"/>
            <a:ext cx="1014413" cy="343281"/>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revive</a:t>
            </a:r>
            <a:endParaRPr lang="en-US" altLang="zh-CN" sz="2000" dirty="0"/>
          </a:p>
        </p:txBody>
      </p:sp>
      <p:sp>
        <p:nvSpPr>
          <p:cNvPr id="5" name="QM_6_AN.102_1#35b590f4b.blank?vja=1&amp;pid=3a868daac&amp;color=0,0,0&amp;vpa=55&amp;vtp=1"/>
          <p:cNvSpPr/>
          <p:nvPr/>
        </p:nvSpPr>
        <p:spPr>
          <a:xfrm>
            <a:off x="4726623" y="3098624"/>
            <a:ext cx="592138"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p:txBody>
      </p:sp>
      <p:sp>
        <p:nvSpPr>
          <p:cNvPr id="6" name="QM_6_AN.103_1#35b590f4b.blank?vja=1&amp;pid=3a868daac&amp;color=0,0,0&amp;vpa=56&amp;vtp=1"/>
          <p:cNvSpPr/>
          <p:nvPr/>
        </p:nvSpPr>
        <p:spPr>
          <a:xfrm>
            <a:off x="5353749" y="3848432"/>
            <a:ext cx="1042988"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achieving</a:t>
            </a:r>
            <a:endParaRPr lang="en-US" altLang="zh-CN" sz="2000" dirty="0"/>
          </a:p>
        </p:txBody>
      </p:sp>
      <p:sp>
        <p:nvSpPr>
          <p:cNvPr id="7" name="QM_6_AN.104_1#35b590f4b.blank?vja=1&amp;pid=3a868daac&amp;color=0,0,0&amp;vpa=57&amp;vtp=1"/>
          <p:cNvSpPr/>
          <p:nvPr/>
        </p:nvSpPr>
        <p:spPr>
          <a:xfrm>
            <a:off x="3807587" y="4610940"/>
            <a:ext cx="1096963"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influential</a:t>
            </a:r>
            <a:endParaRPr lang="en-US" altLang="zh-CN" sz="2000" dirty="0"/>
          </a:p>
        </p:txBody>
      </p:sp>
      <p:sp>
        <p:nvSpPr>
          <p:cNvPr id="8" name="QM_6_AN.105_1#35b590f4b.blank?vja=1&amp;pid=3a868daac&amp;color=0,0,0&amp;vpa=58&amp;vtp=1"/>
          <p:cNvSpPr/>
          <p:nvPr/>
        </p:nvSpPr>
        <p:spPr>
          <a:xfrm>
            <a:off x="947801" y="5348048"/>
            <a:ext cx="1154113"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beautifully</a:t>
            </a:r>
            <a:endParaRPr lang="en-US" altLang="zh-CN" sz="2000" dirty="0"/>
          </a:p>
        </p:txBody>
      </p:sp>
      <p:sp>
        <p:nvSpPr>
          <p:cNvPr id="9" name="QM_6_AN.106_1#35b590f4b.blank?vja=1&amp;pid=3a868daac&amp;color=0,0,0&amp;vpa=59&amp;vtp=1"/>
          <p:cNvSpPr/>
          <p:nvPr/>
        </p:nvSpPr>
        <p:spPr>
          <a:xfrm>
            <a:off x="11026839" y="5360748"/>
            <a:ext cx="352425"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7_1#35b590f4b?vja=1&amp;pid=3a868daac&amp;color=0,0,0&amp;mp=1&amp;vtp=1&amp;bt=1"/>
          <p:cNvSpPr/>
          <p:nvPr/>
        </p:nvSpPr>
        <p:spPr>
          <a:xfrm>
            <a:off x="722376" y="896112"/>
            <a:ext cx="10753344" cy="1485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rhinoceros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lacquered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permanent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Metropolitan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AN.108_1#35b590f4b.blank?vja=1&amp;pid=3a868daac&amp;color=0,0,0&amp;mp=1&amp;vpa=60&amp;vtp=1"/>
          <p:cNvSpPr/>
          <p:nvPr/>
        </p:nvSpPr>
        <p:spPr>
          <a:xfrm>
            <a:off x="4392803" y="845312"/>
            <a:ext cx="1211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recognition</a:t>
            </a:r>
            <a:endParaRPr lang="en-US" altLang="zh-CN" sz="2000" dirty="0"/>
          </a:p>
        </p:txBody>
      </p:sp>
      <p:sp>
        <p:nvSpPr>
          <p:cNvPr id="4" name="QM_6_AN.109_1#35b590f4b.blank?vja=1&amp;pid=3a868daac&amp;color=0,0,0&amp;mp=1&amp;vpa=61&amp;vtp=1"/>
          <p:cNvSpPr/>
          <p:nvPr/>
        </p:nvSpPr>
        <p:spPr>
          <a:xfrm>
            <a:off x="6036056" y="1239012"/>
            <a:ext cx="11858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added</a:t>
            </a:r>
            <a:endParaRPr lang="en-US" altLang="zh-CN" sz="2000" dirty="0"/>
          </a:p>
        </p:txBody>
      </p:sp>
      <p:sp>
        <p:nvSpPr>
          <p:cNvPr id="5" name="QM_6_AN.110_1#35b590f4b.blank?vja=1&amp;pid=3a868daac&amp;color=0,0,0&amp;mp=1&amp;vpa=62&amp;vtp=1"/>
          <p:cNvSpPr/>
          <p:nvPr/>
        </p:nvSpPr>
        <p:spPr>
          <a:xfrm>
            <a:off x="5778564" y="1620012"/>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like</a:t>
            </a:r>
            <a:endParaRPr lang="en-US" altLang="zh-CN" sz="2000" dirty="0"/>
          </a:p>
        </p:txBody>
      </p:sp>
      <p:sp>
        <p:nvSpPr>
          <p:cNvPr id="6" name="QM_6_EX.111_1#35b590f4b?vja=1&amp;pid=3a868daac&amp;color=0,0,0&amp;vtp=1"/>
          <p:cNvSpPr/>
          <p:nvPr/>
        </p:nvSpPr>
        <p:spPr>
          <a:xfrm>
            <a:off x="722376" y="2426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本文是一篇记叙文。文章讲述了国家级非物质文化遗产项目漆器髹饰技艺代表性传承人甘而可毕生致力于创作漆器作品和复兴古老漆器技艺的故事。</a:t>
            </a:r>
            <a:endParaRPr lang="en-US" altLang="zh-CN" sz="2000" dirty="0"/>
          </a:p>
        </p:txBody>
      </p:sp>
      <p:sp>
        <p:nvSpPr>
          <p:cNvPr id="7" name="QB_7_BD.112_1#a4e6a542a?vja=1&amp;pid=35b590f4b&amp;color=0,0,0&amp;vtp=1"/>
          <p:cNvSpPr/>
          <p:nvPr/>
        </p:nvSpPr>
        <p:spPr>
          <a:xfrm>
            <a:off x="722376" y="31898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8" name="QB_7_AN.113_1#a4e6a542a.blank?vja=1&amp;pid=35b590f4b&amp;color=0,0,0&amp;vpa=63&amp;vtp=1"/>
          <p:cNvSpPr/>
          <p:nvPr/>
        </p:nvSpPr>
        <p:spPr>
          <a:xfrm>
            <a:off x="1062101" y="31517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9" name="QB_7_AS.114_1#a4e6a542a?vja=1&amp;pid=35b590f4b&amp;color=0,0,0&amp;vtp=1"/>
          <p:cNvSpPr/>
          <p:nvPr/>
        </p:nvSpPr>
        <p:spPr>
          <a:xfrm>
            <a:off x="722376" y="36145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的漆艺之旅始于当地的一家工艺美术厂，在那里，他注意到中国传统漆器与当代作品之间存在差距。设空处引导非限制性定语从句，修饰先行词factory，关系词在从句中作地点状语，应用where引导该从句。故填where。</a:t>
            </a:r>
            <a:endParaRPr lang="en-US" altLang="zh-CN" sz="2200" dirty="0"/>
          </a:p>
        </p:txBody>
      </p:sp>
      <p:sp>
        <p:nvSpPr>
          <p:cNvPr id="10" name="QB_7_BD.115_1#5493e8e3f?vja=1&amp;pid=35b590f4b&amp;color=0,0,0&amp;vtp=1"/>
          <p:cNvSpPr/>
          <p:nvPr/>
        </p:nvSpPr>
        <p:spPr>
          <a:xfrm>
            <a:off x="722376" y="48027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1" name="QB_7_AN.116_1#5493e8e3f.blank?vja=1&amp;pid=35b590f4b&amp;color=0,0,0&amp;vpa=64&amp;vtp=1"/>
          <p:cNvSpPr/>
          <p:nvPr/>
        </p:nvSpPr>
        <p:spPr>
          <a:xfrm>
            <a:off x="1024001" y="4764659"/>
            <a:ext cx="1014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revive</a:t>
            </a:r>
            <a:endParaRPr lang="en-US" altLang="zh-CN" sz="2000" dirty="0"/>
          </a:p>
        </p:txBody>
      </p:sp>
      <p:sp>
        <p:nvSpPr>
          <p:cNvPr id="12" name="QB_7_AS.117_1#5493e8e3f?vja=1&amp;pid=35b590f4b&amp;color=0,0,0&amp;vtp=1"/>
          <p:cNvSpPr/>
          <p:nvPr/>
        </p:nvSpPr>
        <p:spPr>
          <a:xfrm>
            <a:off x="722376" y="52274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句意为：这让他下定决心复兴近乎失传的犀皮漆工艺。（be）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sth为固定搭配，意为“下定决心做某事”。故填to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revive。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P spid="11" grpId="0" animBg="1" build="p"/>
      <p:bldP spid="1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8_1#9e8cd3fe8?vja=1&amp;pid=35b590f4b&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119_1#9e8cd3fe8.blank?vja=1&amp;pid=35b590f4b&amp;color=0,0,0&amp;mp=1&amp;vpa=65&amp;vtp=1"/>
          <p:cNvSpPr/>
          <p:nvPr/>
        </p:nvSpPr>
        <p:spPr>
          <a:xfrm>
            <a:off x="1036701" y="845313"/>
            <a:ext cx="592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p:txBody>
      </p:sp>
      <p:sp>
        <p:nvSpPr>
          <p:cNvPr id="4" name="QB_7_AS.120_1#9e8cd3fe8?vja=1&amp;pid=35b590f4b&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经过数年的试验，他成功复刻并改进了这一工艺：通过添加金箔，并从典型的6层至16层古法涂层增加至多达102层，使纹样呈现出更丰富的立体感与动态效果。year为可数名词，其前无限定词修饰，此处表示“多年”，应用years。故填years。</a:t>
            </a:r>
            <a:endParaRPr lang="en-US" altLang="zh-CN" sz="2200" dirty="0"/>
          </a:p>
        </p:txBody>
      </p:sp>
      <p:sp>
        <p:nvSpPr>
          <p:cNvPr id="5" name="QB_7_BD.121_1#b870ff806?vja=1&amp;pid=35b590f4b&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122_1#b870ff806.blank?vja=1&amp;pid=35b590f4b&amp;color=0,0,0&amp;vpa=66&amp;vtp=1"/>
          <p:cNvSpPr/>
          <p:nvPr/>
        </p:nvSpPr>
        <p:spPr>
          <a:xfrm>
            <a:off x="998601" y="2453259"/>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achieving</a:t>
            </a:r>
            <a:endParaRPr lang="en-US" altLang="zh-CN" sz="2000" dirty="0"/>
          </a:p>
        </p:txBody>
      </p:sp>
      <p:sp>
        <p:nvSpPr>
          <p:cNvPr id="7" name="QB_7_AS.123_1#b870ff806?vja=1&amp;pid=35b590f4b&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句意见上一题解析。设空处作非谓语，此处表示自然而然的结果，应用现在分词作结果状语。故填achieving。</a:t>
            </a:r>
            <a:endParaRPr lang="en-US" altLang="zh-CN" sz="2200" dirty="0"/>
          </a:p>
        </p:txBody>
      </p:sp>
      <p:sp>
        <p:nvSpPr>
          <p:cNvPr id="8" name="QB_7_BD.124_1#e3cb7a5d9?vja=1&amp;pid=35b590f4b&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125_1#e3cb7a5d9.blank?vja=1&amp;pid=35b590f4b&amp;color=0,0,0&amp;vpa=67&amp;vtp=1"/>
          <p:cNvSpPr/>
          <p:nvPr/>
        </p:nvSpPr>
        <p:spPr>
          <a:xfrm>
            <a:off x="1036701" y="3697859"/>
            <a:ext cx="1096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influential</a:t>
            </a:r>
            <a:endParaRPr lang="en-US" altLang="zh-CN" sz="2000" dirty="0"/>
          </a:p>
        </p:txBody>
      </p:sp>
      <p:sp>
        <p:nvSpPr>
          <p:cNvPr id="10" name="QB_7_AS.126_1#e3cb7a5d9?vja=1&amp;pid=35b590f4b&amp;color=0,0,0&amp;vtp=1"/>
          <p:cNvSpPr/>
          <p:nvPr/>
        </p:nvSpPr>
        <p:spPr>
          <a:xfrm>
            <a:off x="722376" y="4160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句意为：他最具影响力的作品之一是一件带有复杂犀皮花纹的圆盒。设空处作定语，修饰名词works，应用形容词，意为“有影响力的”。故填influential。</a:t>
            </a:r>
            <a:endParaRPr lang="en-US" altLang="zh-CN" sz="2200" dirty="0"/>
          </a:p>
        </p:txBody>
      </p:sp>
      <p:sp>
        <p:nvSpPr>
          <p:cNvPr id="11" name="QB_7_BD.127_1#09bfb5759?vja=1&amp;pid=35b590f4b&amp;color=0,0,0&amp;vtp=1"/>
          <p:cNvSpPr/>
          <p:nvPr/>
        </p:nvSpPr>
        <p:spPr>
          <a:xfrm>
            <a:off x="722376" y="49678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2" name="QB_7_AN.128_1#09bfb5759.blank?vja=1&amp;pid=35b590f4b&amp;color=0,0,0&amp;vpa=68&amp;vtp=1"/>
          <p:cNvSpPr/>
          <p:nvPr/>
        </p:nvSpPr>
        <p:spPr>
          <a:xfrm>
            <a:off x="1011301" y="4917059"/>
            <a:ext cx="1154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beautifully</a:t>
            </a:r>
            <a:endParaRPr lang="en-US" altLang="zh-CN" sz="2000" dirty="0"/>
          </a:p>
        </p:txBody>
      </p:sp>
      <p:sp>
        <p:nvSpPr>
          <p:cNvPr id="13" name="QB_7_AS.129_1#09bfb5759?vja=1&amp;pid=35b590f4b&amp;color=0,0,0&amp;vtp=1"/>
          <p:cNvSpPr/>
          <p:nvPr/>
        </p:nvSpPr>
        <p:spPr>
          <a:xfrm>
            <a:off x="722376" y="53925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句意为：其表面被打磨得如镜面般光滑，能很好地反射光线。设空处作状语，修饰动词reflecting，应用副词形式。故填beautifully。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0_1#bd64443b8?vja=1&amp;pid=35b590f4b&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131_1#bd64443b8.blank?vja=1&amp;pid=35b590f4b&amp;color=0,0,0&amp;mp=1&amp;vpa=69&amp;vtp=1"/>
          <p:cNvSpPr/>
          <p:nvPr/>
        </p:nvSpPr>
        <p:spPr>
          <a:xfrm>
            <a:off x="1036701" y="858013"/>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B_7_AS.132_1#bd64443b8?vja=1&amp;pid=35b590f4b&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句意为：每件作品都需要一年多的时间来完成，因为甘而可追求完美。aim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perfection为固定搭配，意为“追求完美”。故填for。</a:t>
            </a:r>
            <a:endParaRPr lang="en-US" altLang="zh-CN" sz="2200" dirty="0"/>
          </a:p>
        </p:txBody>
      </p:sp>
      <p:sp>
        <p:nvSpPr>
          <p:cNvPr id="5" name="QB_7_BD.133_1#a79f0a54a?vja=1&amp;pid=35b590f4b&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6" name="QB_7_AN.134_1#a79f0a54a.blank?vja=1&amp;pid=35b590f4b&amp;color=0,0,0&amp;vpa=70&amp;vtp=1"/>
          <p:cNvSpPr/>
          <p:nvPr/>
        </p:nvSpPr>
        <p:spPr>
          <a:xfrm>
            <a:off x="1049401" y="2072259"/>
            <a:ext cx="1211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recognition</a:t>
            </a:r>
            <a:endParaRPr lang="en-US" altLang="zh-CN" sz="2000" dirty="0"/>
          </a:p>
        </p:txBody>
      </p:sp>
      <p:sp>
        <p:nvSpPr>
          <p:cNvPr id="7" name="QB_7_AS.135_1#a79f0a54a?vja=1&amp;pid=35b590f4b&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句意为：甘而可的作品已在国内外获得认可。设空处作动词earned的宾语，表示“认可”，应用名词recognition。故填recognition。</a:t>
            </a:r>
            <a:endParaRPr lang="en-US" altLang="zh-CN" sz="2200" dirty="0"/>
          </a:p>
        </p:txBody>
      </p:sp>
      <p:sp>
        <p:nvSpPr>
          <p:cNvPr id="8" name="QB_7_BD.136_1#af42cbc71?vja=1&amp;pid=35b590f4b&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137_1#af42cbc71.blank?vja=1&amp;pid=35b590f4b&amp;color=0,0,0&amp;vpa=71&amp;vtp=1"/>
          <p:cNvSpPr/>
          <p:nvPr/>
        </p:nvSpPr>
        <p:spPr>
          <a:xfrm>
            <a:off x="1062101" y="3316859"/>
            <a:ext cx="11858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added</a:t>
            </a:r>
            <a:endParaRPr lang="en-US" altLang="zh-CN" sz="2000" dirty="0"/>
          </a:p>
        </p:txBody>
      </p:sp>
      <p:sp>
        <p:nvSpPr>
          <p:cNvPr id="10" name="QB_7_AS.138_1#af42cbc71?vja=1&amp;pid=35b590f4b&amp;color=0,0,0&amp;vtp=1"/>
          <p:cNvSpPr/>
          <p:nvPr/>
        </p:nvSpPr>
        <p:spPr>
          <a:xfrm>
            <a:off x="722376" y="37796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句意为：2011年，他的一件犀皮漆圆盒被添加到故宫博物院的永久收藏中。设空处作谓语，由时间状语In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2011可知，此处应用一般过去时；add与主语“one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boxes”之间为被动关系，应用被动语态；主语为单数概念，助动词应用was。故填was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added。</a:t>
            </a:r>
            <a:endParaRPr lang="en-US" altLang="zh-CN" sz="2200" dirty="0"/>
          </a:p>
        </p:txBody>
      </p:sp>
      <p:sp>
        <p:nvSpPr>
          <p:cNvPr id="11" name="QB_7_BD.139_1#ddcf45bfe?vja=1&amp;pid=35b590f4b&amp;color=0,0,0&amp;vtp=1"/>
          <p:cNvSpPr/>
          <p:nvPr/>
        </p:nvSpPr>
        <p:spPr>
          <a:xfrm>
            <a:off x="722376" y="49551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2" name="QB_7_AN.140_1#ddcf45bfe.blank?vja=1&amp;pid=35b590f4b&amp;color=0,0,0&amp;vpa=72&amp;vtp=1"/>
          <p:cNvSpPr/>
          <p:nvPr/>
        </p:nvSpPr>
        <p:spPr>
          <a:xfrm>
            <a:off x="1176401" y="4917059"/>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like</a:t>
            </a:r>
            <a:endParaRPr lang="en-US" altLang="zh-CN" sz="2000" dirty="0"/>
          </a:p>
        </p:txBody>
      </p:sp>
      <p:sp>
        <p:nvSpPr>
          <p:cNvPr id="13" name="QB_7_AS.141_1#ddcf45bfe?vja=1&amp;pid=35b590f4b&amp;color=0,0,0&amp;vtp=1"/>
          <p:cNvSpPr/>
          <p:nvPr/>
        </p:nvSpPr>
        <p:spPr>
          <a:xfrm>
            <a:off x="722376" y="5379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句意为：大英博物馆、美国大都会艺术博物馆等大型博物馆也收藏了他的作品。结合句意可知，此处表示举例说明，应用介词like引出所举例子。故填like。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ee9c5d826.fixed?vja=1&amp;pid=35ca1d20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ee9c5d826.fixed?vja=1&amp;pid=35ca1d205&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Starting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out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Understanding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ee9c5d826.fixed?vja=1&amp;pid=35ca1d205&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ee9c5d826.fixed?vja=1&amp;pid=35ca1d205&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2_1#25b11e3d7?vja=1&amp;pid=f3ce6ca48&amp;color=0,0,0&amp;vtp=1&amp;bt=1"/>
          <p:cNvSpPr/>
          <p:nvPr/>
        </p:nvSpPr>
        <p:spPr>
          <a:xfrm>
            <a:off x="722376" y="900000"/>
            <a:ext cx="10753344" cy="3776853"/>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[全国新课标Ⅰ2024]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Bolinas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Ridge.We’ll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invasive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（侵入的）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valleys.</a:t>
            </a:r>
            <a:endParaRPr lang="en-US" altLang="zh-CN" sz="2000" dirty="0"/>
          </a:p>
          <a:p>
            <a:pPr algn="l">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advance.Please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8a4d92820.fixed?vja=1&amp;pid=1dce33536&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选择性必修第三册</a:t>
            </a:r>
            <a:endParaRPr lang="en-US" altLang="zh-CN" sz="2000" dirty="0"/>
          </a:p>
        </p:txBody>
      </p:sp>
      <p:sp>
        <p:nvSpPr>
          <p:cNvPr id="3" name="C_2_BD#8a4d92820.fixed?vja=1&amp;pid=1dce33536&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life’s</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work</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2_2#25b11e3d7?vja=1&amp;pid=f3ce6ca48&amp;color=0,0,0&amp;vtp=1&amp;bt=1"/>
          <p:cNvSpPr/>
          <p:nvPr/>
        </p:nvSpPr>
        <p:spPr>
          <a:xfrm>
            <a:off x="722376" y="900000"/>
            <a:ext cx="10753344" cy="3776853"/>
          </a:xfrm>
          <a:prstGeom prst="rect">
            <a:avLst/>
          </a:prstGeom>
          <a:noFill/>
        </p:spPr>
        <p:txBody>
          <a:bodyPr wrap="square" lIns="0" tIns="0" rIns="0" bIns="0" rtlCol="0" anchor="t"/>
          <a:lstStyle/>
          <a:p>
            <a:pPr algn="l">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parent/guardian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dirty.Bring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raincoat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lunch.</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provided.Fulfills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（满足）</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2_3#25b11e3d7?vja=1&amp;pid=f3ce6ca48&amp;color=0,0,0&amp;vtp=1&amp;bt=1"/>
          <p:cNvSpPr/>
          <p:nvPr/>
        </p:nvSpPr>
        <p:spPr>
          <a:xfrm>
            <a:off x="722376" y="900000"/>
            <a:ext cx="10753344" cy="347853"/>
          </a:xfrm>
          <a:prstGeom prst="rect">
            <a:avLst/>
          </a:prstGeom>
          <a:noFill/>
        </p:spPr>
        <p:txBody>
          <a:bodyPr wrap="square" lIns="0" tIns="0" rIns="0" bIns="0" rtlCol="0" anchor="t"/>
          <a:lstStyle/>
          <a:p>
            <a:pPr algn="l">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UPCOMING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endParaRPr lang="en-US" altLang="zh-CN" sz="2000" dirty="0"/>
          </a:p>
        </p:txBody>
      </p:sp>
      <p:graphicFrame>
        <p:nvGraphicFramePr>
          <p:cNvPr id="26" name="QM_6_BD.142_4#25b11e3d7?colgroup=22,18&amp;vja=1&amp;pid=f3ce6ca48&amp;color=0,0,0&amp;vtp=1"/>
          <p:cNvGraphicFramePr>
            <a:graphicFrameLocks noGrp="1"/>
          </p:cNvGraphicFramePr>
          <p:nvPr/>
        </p:nvGraphicFramePr>
        <p:xfrm>
          <a:off x="722376" y="1384124"/>
          <a:ext cx="10725912" cy="1688529"/>
        </p:xfrm>
        <a:graphic>
          <a:graphicData uri="http://schemas.openxmlformats.org/drawingml/2006/table">
            <a:tbl>
              <a:tblPr/>
              <a:tblGrid>
                <a:gridCol w="5897880"/>
                <a:gridCol w="4828032"/>
              </a:tblGrid>
              <a:tr h="420180">
                <a:tc>
                  <a:txBody>
                    <a:bodyPr/>
                    <a:lstStyle/>
                    <a:p>
                      <a:pPr algn="ctr" hangingPunct="0">
                        <a:lnSpc>
                          <a:spcPct val="130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ctr" hangingPunct="0">
                        <a:lnSpc>
                          <a:spcPct val="13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Trailhead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ctr" hangingPunct="0">
                        <a:lnSpc>
                          <a:spcPct val="13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am—2:30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Stinson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ctr" hangingPunct="0">
                        <a:lnSpc>
                          <a:spcPct val="13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Jan.29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am—2:30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Coyote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Trailhead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M_6_EX.143_1#25b11e3d7?vja=1&amp;pid=f3ce6ca48&amp;color=0,0,0&amp;vtp=1"/>
          <p:cNvSpPr/>
          <p:nvPr/>
        </p:nvSpPr>
        <p:spPr>
          <a:xfrm>
            <a:off x="722376" y="32002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本文主要介绍了一个名为“栖息地恢复小队”的公益环保组织，包括该组织的宗旨、志愿者招募要求以及最近的活动安排。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4_1#faaa554ff?vja=1&amp;pid=25b11e3d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5_1#faaa554ff.bracket?vja=1&amp;pid=25b11e3d7&amp;color=0,0,0&amp;vpa=73&amp;vtp=1"/>
          <p:cNvSpPr/>
          <p:nvPr/>
        </p:nvSpPr>
        <p:spPr>
          <a:xfrm>
            <a:off x="6706997"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44_2#faaa554ff.choices?vja=1&amp;pid=25b11e3d7&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2000" dirty="0"/>
          </a:p>
        </p:txBody>
      </p:sp>
      <p:sp>
        <p:nvSpPr>
          <p:cNvPr id="5" name="QC_7_AS.146_1#faaa554ff?vja=1&amp;pid=25b11e3d7&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细节理解题。根据第一段中的“Habitat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restoring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ridges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valleys.”可知，该环保组织致力于恢复山脊和山谷地区易受影响的资源并保护濒危物种。保护自然资源和濒危物种也就是保护当地的生态系统。故选C项。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7_1#bd6c77f4e?vja=1&amp;pid=25b11e3d7&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8_1#bd6c77f4e.bracket?vja=1&amp;pid=25b11e3d7&amp;color=0,0,0&amp;mp=1&amp;vpa=74&amp;vtp=1"/>
          <p:cNvSpPr/>
          <p:nvPr/>
        </p:nvSpPr>
        <p:spPr>
          <a:xfrm>
            <a:off x="8916797"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47_2#bd6c77f4e.choices?vja=1&amp;pid=25b11e3d7&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659380" algn="l"/>
                <a:tab pos="5420360" algn="l"/>
                <a:tab pos="81813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endParaRPr lang="en-US" altLang="zh-CN" sz="2000" dirty="0"/>
          </a:p>
        </p:txBody>
      </p:sp>
      <p:sp>
        <p:nvSpPr>
          <p:cNvPr id="5" name="QC_7_AS.149_1#bd6c77f4e?vja=1&amp;pid=25b11e3d7&amp;color=0,0,0&amp;vtp=1"/>
          <p:cNvSpPr/>
          <p:nvPr/>
        </p:nvSpPr>
        <p:spPr>
          <a:xfrm>
            <a:off x="722376" y="1696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BRING”部分中的“Volunteers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welcome.”可知，该环保组织欢迎10岁及以上的志愿者报名参加，即最低的年龄要求为10岁。故选B项。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0_1#168d0f8af?vja=1&amp;pid=25b11e3d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1_1#168d0f8af.bracket?vja=1&amp;pid=25b11e3d7&amp;color=0,0,0&amp;vpa=75&amp;vtp=1"/>
          <p:cNvSpPr/>
          <p:nvPr/>
        </p:nvSpPr>
        <p:spPr>
          <a:xfrm>
            <a:off x="56277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0_2#168d0f8af.choices?vja=1&amp;pid=25b11e3d7&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endParaRPr lang="en-US" altLang="zh-CN" sz="2000" dirty="0"/>
          </a:p>
        </p:txBody>
      </p:sp>
      <p:sp>
        <p:nvSpPr>
          <p:cNvPr id="5" name="QC_7_AS.152_1#168d0f8af?vja=1&amp;pid=25b11e3d7&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BRING”部分中的“We’ll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shine.”及“Bring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layers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raincoat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necessary.”可知，无论晴天还是雨天，志愿者们都要工作,要求中还提示多带几套衣服以应对天气变化，并且必要时带一件雨衣。由此可知，志愿者们即使在恶劣的天气下也要工作。故选B项。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3_1#d44741639?vja=1&amp;pid=f3ce6ca48&amp;color=0,0,0&amp;vtp=1&amp;bt=1"/>
          <p:cNvSpPr/>
          <p:nvPr/>
        </p:nvSpPr>
        <p:spPr>
          <a:xfrm>
            <a:off x="722376" y="900000"/>
            <a:ext cx="10753344" cy="41529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[辽宁大连育明高中2025高二期中]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Batiste,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（专辑）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Beethoven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Beethoven’s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compositions.He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Beethoven’s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Batiste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bandleader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Stephen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Colbert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2022.Now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Juilliard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Grammy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nominations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（提名）</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categories.</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Symphony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premiere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symphony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Carnegie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Suleika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Jaouad’s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leukaemia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recognition.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3_2#d44741639?vja=1&amp;pid=f3ce6ca48&amp;color=0,0,0&amp;mp=1&amp;vtp=1&amp;bt=1"/>
          <p:cNvSpPr/>
          <p:nvPr/>
        </p:nvSpPr>
        <p:spPr>
          <a:xfrm>
            <a:off x="722376" y="900000"/>
            <a:ext cx="10753344" cy="5212080"/>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Batiste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Beethoven’s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reformation.There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ü</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Elise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Batiste’s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Louisiana,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unconventional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Juilliard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Juilliard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inclusive.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Batiste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exemplified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Symphony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deep-seated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tensions.Through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Batiste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（引起共鸣）</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154_1#d44741639?vja=1&amp;pid=f3ce6ca48&amp;color=0,0,0&amp;vtp=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本文是一篇说明文，主要介绍了音乐界具有影响力的人物乔纳森·巴蒂斯特在音乐领域的成就与艺术理念等。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5_1#b2eeeaa6e?vja=1&amp;pid=d4474163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Batiste’s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Beethoven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6_1#b2eeeaa6e.bracket?vja=1&amp;pid=d44741639&amp;color=0,0,0&amp;vpa=76&amp;vtp=1"/>
          <p:cNvSpPr/>
          <p:nvPr/>
        </p:nvSpPr>
        <p:spPr>
          <a:xfrm>
            <a:off x="7758430"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5_2#b2eeeaa6e.choices?vja=1&amp;pid=d44741639&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bandleader.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Beethoven’s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compositions.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interpretations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Beethoven’s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endParaRPr lang="en-US" altLang="zh-CN" sz="2000" dirty="0"/>
          </a:p>
        </p:txBody>
      </p:sp>
      <p:sp>
        <p:nvSpPr>
          <p:cNvPr id="5" name="QC_7_AS.157_1#b2eeeaa6e?vja=1&amp;pid=d44741639&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细节理解题。根据文章第一段中的“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album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Beethoven</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Blues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Beethoven’s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compositions.”可知，巴蒂斯特在该专辑中赋予了贝多芬的作品新的生命力，即对其进行了新的诠释。故选D项。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8_1#1f5a9cd11?vja=1&amp;pid=d4474163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9_1#1f5a9cd11.bracket?vja=1&amp;pid=d44741639&amp;color=0,0,0&amp;vpa=77&amp;vtp=1"/>
          <p:cNvSpPr/>
          <p:nvPr/>
        </p:nvSpPr>
        <p:spPr>
          <a:xfrm>
            <a:off x="57134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8_2#1f5a9cd11.choices?vja=1&amp;pid=d44741639&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A.Batiste’s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accomplishments.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B.Batiste’s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C.Batiste’s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Grammy-related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D.Batiste’s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comprehension.</a:t>
            </a:r>
            <a:endParaRPr lang="en-US" altLang="zh-CN" sz="2000" dirty="0"/>
          </a:p>
        </p:txBody>
      </p:sp>
      <p:sp>
        <p:nvSpPr>
          <p:cNvPr id="5" name="QC_7_AS.160_1#1f5a9cd11?vja=1&amp;pid=d44741639&amp;color=0,0,0&amp;vtp=1"/>
          <p:cNvSpPr/>
          <p:nvPr/>
        </p:nvSpPr>
        <p:spPr>
          <a:xfrm>
            <a:off x="722376" y="2839847"/>
            <a:ext cx="10753344" cy="2290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文章第二段可知，本段先是介绍巴蒂斯特在2015至2022年间担任一档电视节目的音乐总监和乐队领队，以及目前是茱莉亚音乐学院董事会成员，接着介绍他获得许多次格莱美奖提名并斩获奖项，关于他创作和演出交响曲历程的纪录片也为他赢得进一步的认可。由此可知，本段主要聚焦于巴蒂斯特在音乐创作、学术管理以及影视艺术等多个领域的音乐成就。故选A项。</a:t>
            </a:r>
            <a:endParaRPr lang="en-US" altLang="zh-CN" sz="2200" dirty="0"/>
          </a:p>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干扰项解读</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C项仅提及关于格莱美奖的相关成就，过于片面，故排除。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c60d7f05.fixed?vja=1&amp;pid=35ca1d20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cc60d7f05.fixed?vja=1&amp;pid=35ca1d205&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Starting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out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Understanding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cc60d7f05.fixed?vja=1&amp;pid=35ca1d205&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cc60d7f05.fixed?vja=1&amp;pid=35ca1d205&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1_1#0ec16b2c4?vja=1&amp;pid=d4474163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Batiste?(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2_1#0ec16b2c4.bracket?vja=1&amp;pid=d44741639&amp;color=0,0,0&amp;vpa=78&amp;vtp=1"/>
          <p:cNvSpPr/>
          <p:nvPr/>
        </p:nvSpPr>
        <p:spPr>
          <a:xfrm>
            <a:off x="552932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1_2#0ec16b2c4.choices?vja=1&amp;pid=d44741639&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A.Well-educated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C.Warm-hearted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.Strong-willed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considerate.</a:t>
            </a:r>
            <a:endParaRPr lang="en-US" altLang="zh-CN" sz="2000" dirty="0"/>
          </a:p>
        </p:txBody>
      </p:sp>
      <p:sp>
        <p:nvSpPr>
          <p:cNvPr id="5" name="QC_7_AS.163_1#0ec16b2c4?vja=1&amp;pid=d44741639&amp;color=0,0,0&amp;vtp=1"/>
          <p:cNvSpPr/>
          <p:nvPr/>
        </p:nvSpPr>
        <p:spPr>
          <a:xfrm>
            <a:off x="722376" y="2077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内容可知，巴蒂斯特打破对古典音乐的传统观念，主张古典音乐适合革新，他还致力于让茱莉亚音乐学院变得更具包容性，推动其多元化发展，体现了他的包容理念和开明的思想。另外，巴蒂斯特在其作品中重新解读贝多芬的经典作品，力争通过艺术创作“架起过去与现在的桥梁”。由此可推知，巴蒂斯特思想开明且具有创造力。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4_1#1c4199828?vja=1&amp;pid=d4474163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Batiste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5_1#1c4199828.bracket?vja=1&amp;pid=d44741639&amp;color=0,0,0&amp;vpa=79&amp;vtp=1"/>
          <p:cNvSpPr/>
          <p:nvPr/>
        </p:nvSpPr>
        <p:spPr>
          <a:xfrm>
            <a:off x="66548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64_2#1c4199828.choices?vja=1&amp;pid=d44741639&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B.Classics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endParaRPr lang="en-US" altLang="zh-CN" sz="2000" dirty="0"/>
          </a:p>
        </p:txBody>
      </p:sp>
      <p:sp>
        <p:nvSpPr>
          <p:cNvPr id="5" name="QC_7_AS.166_1#1c4199828?vja=1&amp;pid=d44741639&amp;color=0,0,0&amp;vtp=1"/>
          <p:cNvSpPr/>
          <p:nvPr/>
        </p:nvSpPr>
        <p:spPr>
          <a:xfrm>
            <a:off x="722376" y="2839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推理判断题。通读全文，尤其是根据文章第一段中的views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revisiting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golden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opportunity和第三段第一句话可知，巴蒂斯特主张古典音乐适合革新，并通过重新诠释经典将过去与现在联系起来，强调从经典中挖掘新意，这与“旧事物中总能发现新内容”的观点相一致。故选C项。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66_2#1c4199828?vja=1&amp;pid=d44741639&amp;color=0,0,0&amp;mp=1&amp;vtp=1&amp;bt=1"/>
          <p:cNvSpPr/>
          <p:nvPr/>
        </p:nvSpPr>
        <p:spPr>
          <a:xfrm>
            <a:off x="722376" y="900000"/>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干扰项解读</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项（越新越好）过于绝对，文章强调巴蒂斯特注重从经典中挖掘新价值，并非一味地追求“新”；B项（经典应当永远被尊重）与文中他主张革新古典音乐的观点不符；D项（有志者事竟成）与文章通过重新诠释经典以革新艺术的核心观点不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068a4dea9?vja=1&amp;pid=f3ce6ca48&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068a4dea9?vja=1&amp;pid=f3ce6ca48&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068a4dea9?vja=1&amp;pid=f3ce6ca48&amp;color=0,0,0&amp;vtp=1"/>
          <p:cNvSpPr/>
          <p:nvPr/>
        </p:nvSpPr>
        <p:spPr>
          <a:xfrm>
            <a:off x="722377" y="1737184"/>
            <a:ext cx="10749631" cy="3018155"/>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1.break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away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from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脱离，摆脱</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2.ambitious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.有野心的；有雄心的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3.unconventional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.不因循守旧的；新奇的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&amp;2&amp;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熟词生义</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1.detail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.详情；细节</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.详细列举；详细说明</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2.touch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.触摸；感动</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.触觉；触摸</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.修饰；润色；风格；手法；一点儿</a:t>
            </a:r>
            <a:endParaRPr lang="en-US" altLang="zh-CN" sz="100" dirty="0"/>
          </a:p>
        </p:txBody>
      </p:sp>
      <p:pic>
        <p:nvPicPr>
          <p:cNvPr id="6" name="P_6_BD#068a4dea9?vja=1&amp;pid=f3ce6ca48&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387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7_1#8665e752e?vja=1&amp;pid=d06c7a911&amp;color=0,0,0&amp;vtp=1&amp;bt=1"/>
          <p:cNvSpPr/>
          <p:nvPr/>
        </p:nvSpPr>
        <p:spPr>
          <a:xfrm>
            <a:off x="722376" y="900000"/>
            <a:ext cx="10753344" cy="3390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[山东淄博2025高二期末质检</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Guardian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Sunnyside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72-year-old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retiree,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seniors.For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shelves.1.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works—Liam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graphic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novels.2.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parent.“She’ll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okay.”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#2.2</a:t>
            </a:r>
            <a:endParaRPr lang="en-US" altLang="zh-CN" sz="2000" dirty="0"/>
          </a:p>
        </p:txBody>
      </p:sp>
      <p:sp>
        <p:nvSpPr>
          <p:cNvPr id="3" name="QM_6_AN.168_1#8665e752e.blank?vja=1&amp;pid=d06c7a911&amp;color=0,0,0&amp;vpa=80&amp;vtp=1"/>
          <p:cNvSpPr/>
          <p:nvPr/>
        </p:nvSpPr>
        <p:spPr>
          <a:xfrm>
            <a:off x="7723696" y="2385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M_6_AN.169_1#8665e752e.blank?vja=1&amp;pid=d06c7a911&amp;color=0,0,0&amp;vpa=81&amp;vtp=1"/>
          <p:cNvSpPr/>
          <p:nvPr/>
        </p:nvSpPr>
        <p:spPr>
          <a:xfrm>
            <a:off x="8304276" y="3528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0_1#8665e752e?vja=1&amp;pid=d06c7a911&amp;color=0,0,0&amp;mp=1&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chairs.“Clara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（拍卖会）,</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council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#2.5</a:t>
            </a:r>
            <a:endParaRPr lang="en-US" altLang="zh-CN" sz="2000" dirty="0"/>
          </a:p>
        </p:txBody>
      </p:sp>
      <p:sp>
        <p:nvSpPr>
          <p:cNvPr id="3" name="QM_6_AN.171_1#8665e752e.blank?vja=1&amp;pid=d06c7a911&amp;color=0,0,0&amp;mp=1&amp;vpa=82&amp;vtp=1"/>
          <p:cNvSpPr/>
          <p:nvPr/>
        </p:nvSpPr>
        <p:spPr>
          <a:xfrm>
            <a:off x="10476230" y="1623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6_AN.172_1#8665e752e.blank?vja=1&amp;pid=d06c7a911&amp;color=0,0,0&amp;mp=1&amp;vpa=83&amp;vtp=1"/>
          <p:cNvSpPr/>
          <p:nvPr/>
        </p:nvSpPr>
        <p:spPr>
          <a:xfrm>
            <a:off x="7362952" y="2766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6_AN.173_1#8665e752e.blank?vja=1&amp;pid=d06c7a911&amp;color=0,0,0&amp;mp=1&amp;vpa=84&amp;vtp=1"/>
          <p:cNvSpPr/>
          <p:nvPr/>
        </p:nvSpPr>
        <p:spPr>
          <a:xfrm>
            <a:off x="10411968" y="3528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4_1#8665e752e?vja=1&amp;pid=d06c7a911&amp;color=0,0,0&amp;vtp=1&amp;bt=1"/>
          <p:cNvSpPr/>
          <p:nvPr/>
        </p:nvSpPr>
        <p:spPr>
          <a:xfrm>
            <a:off x="722376" y="896112"/>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closing.</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snacks.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goodbye.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175_1#8665e752e?vja=1&amp;pid=d06c7a911&amp;color=0,0,0&amp;vtp=1"/>
          <p:cNvSpPr/>
          <p:nvPr/>
        </p:nvSpPr>
        <p:spPr>
          <a:xfrm>
            <a:off x="722376" y="3569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讲述了72岁的退休老人克拉拉女士通过整理图书、关注孩子情况、为老人举办活动等方式，成为社区图书馆的守护者，在图书馆面临预算削减时，她动员社区力量成功挽救图书馆，致力于将图书馆变成孩子和老人的生命线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76_1#87e8d962d?vja=1&amp;pid=8665e752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77_1#87e8d962d.blank?vja=1&amp;pid=8665e752e&amp;color=0,0,0&amp;vpa=85&amp;vtp=1"/>
          <p:cNvSpPr/>
          <p:nvPr/>
        </p:nvSpPr>
        <p:spPr>
          <a:xfrm>
            <a:off x="1036701" y="858013"/>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7_AS.178_1#87e8d962d?vja=1&amp;pid=8665e752e&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空前描述了克拉拉女士每天早上8:30到图书馆开门、准备故事会材料、擦书架等日常工作，E项（这种日常工作是她向每一位访客表示“欢迎”的方式）承接上文，符合语境，其中的This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routine指代上文的一系列日常行为。故选E项。</a:t>
            </a:r>
            <a:endParaRPr lang="en-US" altLang="zh-CN" sz="2200" dirty="0"/>
          </a:p>
        </p:txBody>
      </p:sp>
      <p:sp>
        <p:nvSpPr>
          <p:cNvPr id="5" name="QB_7_BD.179_1#d4889d004?vja=1&amp;pid=8665e752e&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0_1#d4889d004.blank?vja=1&amp;pid=8665e752e&amp;color=0,0,0&amp;vpa=86&amp;vtp=1"/>
          <p:cNvSpPr/>
          <p:nvPr/>
        </p:nvSpPr>
        <p:spPr>
          <a:xfrm>
            <a:off x="1036701" y="246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7_AS.181_1#d4889d004?vja=1&amp;pid=8665e752e&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指出克拉拉女士能记得每个孩子的名字和最喜爱的读物，空后提到她对孩子缺席的关注，表明她十分关注孩子们。C项（她甚至记得他们的生日和最爱吃的零食）进一步补充说明她对孩子们的细致关怀，符合语境。故选C项。</a:t>
            </a:r>
            <a:endParaRPr lang="en-US" altLang="zh-CN" sz="2200" dirty="0"/>
          </a:p>
        </p:txBody>
      </p:sp>
      <p:sp>
        <p:nvSpPr>
          <p:cNvPr id="8" name="QB_7_BD.182_1#a87fc5774?vja=1&amp;pid=8665e752e&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83_1#a87fc5774.blank?vja=1&amp;pid=8665e752e&amp;color=0,0,0&amp;vpa=87&amp;vtp=1"/>
          <p:cNvSpPr/>
          <p:nvPr/>
        </p:nvSpPr>
        <p:spPr>
          <a:xfrm>
            <a:off x="1024001" y="40788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10" name="QB_7_AS.184_1#a87fc5774?vja=1&amp;pid=8665e752e&amp;color=0,0,0&amp;vtp=1"/>
          <p:cNvSpPr/>
          <p:nvPr/>
        </p:nvSpPr>
        <p:spPr>
          <a:xfrm>
            <a:off x="722376" y="45416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围绕为老年人举办的忆旧活动展开，提到老人们在活动中分享照片和故事，提前到场帮忙摆椅子，找到自己的价值。G项（这些活动已经成为渴望情感联结的老年人最期待的时刻）总结上文，点明该活动对老年人的意义，其中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sessions与上文“monthly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sessions”相呼应。故选G项。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5_1#06f2b5a95?vja=1&amp;pid=8665e752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6_1#06f2b5a95.blank?vja=1&amp;pid=8665e752e&amp;color=0,0,0&amp;vpa=88&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87_1#06f2b5a95?vja=1&amp;pid=8665e752e&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空前提到图书馆面临预算削减时，克拉拉女士动员社区力量开展了一系列行动，空后提到We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library，设空处应与这一系列行动的结果有关。A项（她的努力让图书馆免于关闭）承上启下，指出了上文行动的结果，并与下文saved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library呼应。故选A项。</a:t>
            </a:r>
            <a:endParaRPr lang="en-US" altLang="zh-CN" sz="2200" dirty="0"/>
          </a:p>
        </p:txBody>
      </p:sp>
      <p:sp>
        <p:nvSpPr>
          <p:cNvPr id="5" name="QB_7_BD.188_1#fd94b1190?vja=1&amp;pid=8665e752e&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9_1#fd94b1190.blank?vja=1&amp;pid=8665e752e&amp;color=0,0,0&amp;vpa=89&amp;vtp=1"/>
          <p:cNvSpPr/>
          <p:nvPr/>
        </p:nvSpPr>
        <p:spPr>
          <a:xfrm>
            <a:off x="1049401" y="2453259"/>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7_AS.190_1#fd94b1190?vja=1&amp;pid=8665e752e&amp;color=0,0,0&amp;vtp=1"/>
          <p:cNvSpPr/>
          <p:nvPr/>
        </p:nvSpPr>
        <p:spPr>
          <a:xfrm>
            <a:off x="722376" y="29160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图书馆的墙上贴满了孩子的画和感谢信，空后提到克拉拉与孩子们之间存在情感上的亲密性，设空处应进一步体现孩子们对克拉拉女士的喜爱和亲近。F项（一些孩子在和她拥抱道别时叫她“克拉拉奶奶”）描述了孩子们对她的亲近态度，与前后文的情感基调一致，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d86765040.fixed?vja=1&amp;pid=ba588fe2f&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d86765040.fixed?vja=1&amp;pid=ba588fe2f&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language—Presenting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d86765040.fixed?vja=1&amp;pid=ba588fe2f&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d86765040.fixed?vja=1&amp;pid=ba588fe2f&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01baccba?vja=1&amp;pid=bb8c816b1&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major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cause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driving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activity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human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beings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demand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cheaper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wool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（fashion）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clothing.</a:t>
            </a:r>
            <a:endParaRPr lang="en-US" altLang="zh-CN" sz="2000" dirty="0"/>
          </a:p>
        </p:txBody>
      </p:sp>
      <p:sp>
        <p:nvSpPr>
          <p:cNvPr id="4" name="QB_6_AN.2_1#101baccba.blank?vja=1&amp;pid=bb8c816b1&amp;color=0,0,0&amp;vpa=1&amp;vtp=1"/>
          <p:cNvSpPr/>
          <p:nvPr/>
        </p:nvSpPr>
        <p:spPr>
          <a:xfrm>
            <a:off x="782701" y="1620012"/>
            <a:ext cx="1225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fashionable</a:t>
            </a:r>
            <a:endParaRPr lang="en-US" altLang="zh-CN" sz="2000" dirty="0"/>
          </a:p>
        </p:txBody>
      </p:sp>
      <p:sp>
        <p:nvSpPr>
          <p:cNvPr id="5" name="QB_6_AS.3_1#1898b4adb?vja=1&amp;pid=bb8c816b1&amp;color=0,0,0&amp;vtp=1"/>
          <p:cNvSpPr/>
          <p:nvPr/>
        </p:nvSpPr>
        <p:spPr>
          <a:xfrm>
            <a:off x="722376" y="2036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设空处修饰名词clothing，应用形容词。fashionable意为“时尚的”。</a:t>
            </a:r>
            <a:endParaRPr lang="en-US" altLang="zh-CN" sz="2200" dirty="0"/>
          </a:p>
        </p:txBody>
      </p:sp>
      <p:sp>
        <p:nvSpPr>
          <p:cNvPr id="6" name="QB_6_BD.4_1#5bf136293?vja=1&amp;pid=bb8c816b1&amp;color=0,0,0&amp;vtp=1"/>
          <p:cNvSpPr/>
          <p:nvPr/>
        </p:nvSpPr>
        <p:spPr>
          <a:xfrm>
            <a:off x="722376" y="242906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endParaRPr lang="en-US" altLang="zh-CN" sz="2000" dirty="0"/>
          </a:p>
        </p:txBody>
      </p:sp>
      <p:sp>
        <p:nvSpPr>
          <p:cNvPr id="7" name="QB_6_AN.5_1#5bf136293.blank?vja=1&amp;pid=bb8c816b1&amp;color=0,0,0&amp;vpa=2&amp;vtp=1"/>
          <p:cNvSpPr/>
          <p:nvPr/>
        </p:nvSpPr>
        <p:spPr>
          <a:xfrm>
            <a:off x="6812598" y="2378265"/>
            <a:ext cx="1295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complicated</a:t>
            </a:r>
            <a:endParaRPr lang="en-US" altLang="zh-CN" sz="2000" dirty="0"/>
          </a:p>
        </p:txBody>
      </p:sp>
      <p:sp>
        <p:nvSpPr>
          <p:cNvPr id="8" name="QB_6_AS.6_1#5bf136293?vja=1&amp;pid=bb8c816b1&amp;color=0,0,0&amp;vtp=1"/>
          <p:cNvSpPr/>
          <p:nvPr/>
        </p:nvSpPr>
        <p:spPr>
          <a:xfrm>
            <a:off x="722376" y="32335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句意为：与他人一起生活和工作有时会很复杂，幽默让这变得更容易。设空处作表语，表示“复杂的”，应用形容词complicated。故填complicated。</a:t>
            </a:r>
            <a:endParaRPr lang="en-US" altLang="zh-CN" sz="2200" dirty="0"/>
          </a:p>
        </p:txBody>
      </p:sp>
      <p:sp>
        <p:nvSpPr>
          <p:cNvPr id="9" name="QB_6_BD.7_1#21bd40055?vja=1&amp;pid=bb8c816b1&amp;color=0,0,0&amp;vtp=1"/>
          <p:cNvSpPr/>
          <p:nvPr/>
        </p:nvSpPr>
        <p:spPr>
          <a:xfrm>
            <a:off x="722376" y="40430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2000" dirty="0"/>
          </a:p>
        </p:txBody>
      </p:sp>
      <p:sp>
        <p:nvSpPr>
          <p:cNvPr id="10" name="QB_6_AN.8_1#21bd40055.blank?vja=1&amp;pid=bb8c816b1&amp;color=0,0,0&amp;vpa=3&amp;vtp=1"/>
          <p:cNvSpPr/>
          <p:nvPr/>
        </p:nvSpPr>
        <p:spPr>
          <a:xfrm>
            <a:off x="4487926" y="4004945"/>
            <a:ext cx="1168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fascination</a:t>
            </a:r>
            <a:endParaRPr lang="en-US" altLang="zh-CN" sz="2000" dirty="0"/>
          </a:p>
        </p:txBody>
      </p:sp>
      <p:sp>
        <p:nvSpPr>
          <p:cNvPr id="11" name="QB_6_AS.9_1#21bd40055?vja=1&amp;pid=bb8c816b1&amp;color=0,0,0&amp;vtp=1"/>
          <p:cNvSpPr/>
          <p:nvPr/>
        </p:nvSpPr>
        <p:spPr>
          <a:xfrm>
            <a:off x="722376" y="48464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句意为：语文老师知道我们对阅读的着迷，确保我们有好书可读。设空处作动词knew的宾语，且其前有形容词性物主代词our修饰，应用名词，意为“入迷，着迷”。故填fascination。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83892569?vja=1&amp;pid=706034614&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（architect）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town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centre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successful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combination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looks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splendid.</a:t>
            </a:r>
            <a:endParaRPr lang="en-US" altLang="zh-CN" sz="2000" dirty="0"/>
          </a:p>
        </p:txBody>
      </p:sp>
      <p:sp>
        <p:nvSpPr>
          <p:cNvPr id="4" name="QB_6_AN.192_1#b83892569.blank?vja=1&amp;pid=706034614&amp;color=0,0,0&amp;vpa=90&amp;vtp=1"/>
          <p:cNvSpPr/>
          <p:nvPr/>
        </p:nvSpPr>
        <p:spPr>
          <a:xfrm>
            <a:off x="1495489" y="1239012"/>
            <a:ext cx="12525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endParaRPr lang="en-US" altLang="zh-CN" sz="2000" dirty="0"/>
          </a:p>
        </p:txBody>
      </p:sp>
      <p:sp>
        <p:nvSpPr>
          <p:cNvPr id="5" name="QB_6_AS.193_1#e925e7b49?vja=1&amp;pid=706034614&amp;color=0,0,0&amp;vtp=1"/>
          <p:cNvSpPr/>
          <p:nvPr/>
        </p:nvSpPr>
        <p:spPr>
          <a:xfrm>
            <a:off x="722376" y="2077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句意为：市中心的建筑风格是新旧的成功结合，看起来很壮观。设空处作主语，此处指“建筑风格”，应用名词architecture，为不可数名词。故填architecture。</a:t>
            </a:r>
            <a:endParaRPr lang="en-US" altLang="zh-CN" sz="2200" dirty="0"/>
          </a:p>
        </p:txBody>
      </p:sp>
      <p:sp>
        <p:nvSpPr>
          <p:cNvPr id="6" name="QB_6_BD.194_1#654bbec08?vja=1&amp;pid=706034614&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trekking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p:txBody>
      </p:sp>
      <p:sp>
        <p:nvSpPr>
          <p:cNvPr id="7" name="QB_6_AN.195_1#654bbec08.blank?vja=1&amp;pid=706034614&amp;color=0,0,0&amp;vpa=91&amp;vtp=1"/>
          <p:cNvSpPr/>
          <p:nvPr/>
        </p:nvSpPr>
        <p:spPr>
          <a:xfrm>
            <a:off x="3925951" y="2846959"/>
            <a:ext cx="1055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ambitious</a:t>
            </a:r>
            <a:endParaRPr lang="en-US" altLang="zh-CN" sz="2000" dirty="0"/>
          </a:p>
        </p:txBody>
      </p:sp>
      <p:sp>
        <p:nvSpPr>
          <p:cNvPr id="8" name="QB_6_AS.196_1#654bbec08?vja=1&amp;pid=706034614&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句意为：这只是他雄心勃勃的中国徒步旅行计划的开端。设空处修饰名词plan，作定语，应用形容词。故填ambitious。</a:t>
            </a:r>
            <a:endParaRPr lang="en-US" altLang="zh-CN" sz="2200" dirty="0"/>
          </a:p>
        </p:txBody>
      </p:sp>
      <p:sp>
        <p:nvSpPr>
          <p:cNvPr id="9" name="QB_6_BD.197_1#36b0ab8f3?vja=1&amp;pid=706034614&amp;color=0,0,0&amp;vtp=1"/>
          <p:cNvSpPr/>
          <p:nvPr/>
        </p:nvSpPr>
        <p:spPr>
          <a:xfrm>
            <a:off x="722376" y="4119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endParaRPr lang="en-US" altLang="zh-CN" sz="2000" dirty="0"/>
          </a:p>
        </p:txBody>
      </p:sp>
      <p:sp>
        <p:nvSpPr>
          <p:cNvPr id="10" name="QB_6_AN.198_1#36b0ab8f3.blank?vja=1&amp;pid=706034614&amp;color=0,0,0&amp;vpa=92&amp;vtp=1"/>
          <p:cNvSpPr/>
          <p:nvPr/>
        </p:nvSpPr>
        <p:spPr>
          <a:xfrm>
            <a:off x="7558596" y="4068445"/>
            <a:ext cx="1309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endParaRPr lang="en-US" altLang="zh-CN" sz="2000" dirty="0"/>
          </a:p>
        </p:txBody>
      </p:sp>
      <p:sp>
        <p:nvSpPr>
          <p:cNvPr id="11" name="QB_6_AS.199_1#36b0ab8f3?vja=1&amp;pid=706034614&amp;color=0,0,0&amp;vtp=1"/>
          <p:cNvSpPr/>
          <p:nvPr/>
        </p:nvSpPr>
        <p:spPr>
          <a:xfrm>
            <a:off x="722376" y="4922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句意为：不暴露在阳光下是这幅古画保存完好的原因。根据空前的形容词good和空后的of可知，设空处应用名词作宾语，表示“保存”，为不可数名词。故填preservation。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0_1#64914c512?vja=1&amp;pid=706034614&amp;color=0,0,0&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（dominate）.</a:t>
            </a:r>
            <a:endParaRPr lang="en-US" altLang="zh-CN" sz="2000" dirty="0"/>
          </a:p>
        </p:txBody>
      </p:sp>
      <p:sp>
        <p:nvSpPr>
          <p:cNvPr id="3" name="QB_6_AN.201_1#64914c512.blank?vja=1&amp;pid=706034614&amp;color=0,0,0&amp;vpa=93&amp;vtp=1"/>
          <p:cNvSpPr/>
          <p:nvPr/>
        </p:nvSpPr>
        <p:spPr>
          <a:xfrm>
            <a:off x="10150539" y="858013"/>
            <a:ext cx="1211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domination</a:t>
            </a:r>
            <a:endParaRPr lang="en-US" altLang="zh-CN" sz="2000" dirty="0"/>
          </a:p>
        </p:txBody>
      </p:sp>
      <p:sp>
        <p:nvSpPr>
          <p:cNvPr id="4" name="QB_6_AS.202_1#64914c512?vja=1&amp;pid=706034614&amp;color=0,0,0&amp;vtp=1"/>
          <p:cNvSpPr/>
          <p:nvPr/>
        </p:nvSpPr>
        <p:spPr>
          <a:xfrm>
            <a:off x="722376" y="17062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句意为：20世纪70年代，许多岛国为摆脱外国统治而斗争。设空处作介词from的宾语，且空前有形容词foreign修饰，应用名词。故填domination。</a:t>
            </a:r>
            <a:endParaRPr lang="en-US" altLang="zh-CN" sz="2200" dirty="0"/>
          </a:p>
        </p:txBody>
      </p:sp>
      <p:sp>
        <p:nvSpPr>
          <p:cNvPr id="5" name="QB_6_BD.203_1#c6cde2174?vja=1&amp;pid=706034614&amp;color=0,0,0&amp;vtp=1"/>
          <p:cNvSpPr/>
          <p:nvPr/>
        </p:nvSpPr>
        <p:spPr>
          <a:xfrm>
            <a:off x="722376" y="25167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comprised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components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endParaRPr lang="en-US" altLang="zh-CN" sz="2000" dirty="0"/>
          </a:p>
        </p:txBody>
      </p:sp>
      <p:sp>
        <p:nvSpPr>
          <p:cNvPr id="6" name="QB_6_AN.204_1#c6cde2174.blank?vja=1&amp;pid=706034614&amp;color=0,0,0&amp;vpa=94&amp;vtp=1"/>
          <p:cNvSpPr/>
          <p:nvPr/>
        </p:nvSpPr>
        <p:spPr>
          <a:xfrm>
            <a:off x="3468751" y="2478659"/>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7" name="QB_6_AS.205_1#c6cde2174?vja=1&amp;pid=706034614&amp;color=0,0,0&amp;vtp=1"/>
          <p:cNvSpPr/>
          <p:nvPr/>
        </p:nvSpPr>
        <p:spPr>
          <a:xfrm>
            <a:off x="722376" y="29414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句意为：该工具由四个有助于解决那个问题的关键组件组成。be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comprised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意为“由</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组成（或构成）”。</a:t>
            </a:r>
            <a:endParaRPr lang="en-US" altLang="zh-CN" sz="2200" dirty="0"/>
          </a:p>
        </p:txBody>
      </p:sp>
      <p:sp>
        <p:nvSpPr>
          <p:cNvPr id="8" name="QB_6_BD.206_1#3f1a243a7?vja=1&amp;pid=706034614&amp;color=0,0,0&amp;vtp=1"/>
          <p:cNvSpPr/>
          <p:nvPr/>
        </p:nvSpPr>
        <p:spPr>
          <a:xfrm>
            <a:off x="722376" y="3741547"/>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hutong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endParaRPr lang="en-US" altLang="zh-CN" sz="2000" dirty="0"/>
          </a:p>
        </p:txBody>
      </p:sp>
      <p:sp>
        <p:nvSpPr>
          <p:cNvPr id="9" name="QB_6_AN.207_1#3f1a243a7.blank?vja=1&amp;pid=706034614&amp;color=0,0,0&amp;vpa=95&amp;vtp=1"/>
          <p:cNvSpPr/>
          <p:nvPr/>
        </p:nvSpPr>
        <p:spPr>
          <a:xfrm>
            <a:off x="9968675" y="37034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10" name="QB_6_AS.208_1#3f1a243a7?vja=1&amp;pid=706034614&amp;color=0,0,0&amp;vtp=1"/>
          <p:cNvSpPr/>
          <p:nvPr/>
        </p:nvSpPr>
        <p:spPr>
          <a:xfrm>
            <a:off x="722376" y="4551045"/>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句意为：在北京，几乎每一条胡同都有自己的故事，有一些甚至还跟历史事件有关。be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associated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有关”，为固定搭配。故填with。</a:t>
            </a:r>
            <a:endParaRPr lang="en-US" altLang="zh-CN" sz="2200" dirty="0"/>
          </a:p>
        </p:txBody>
      </p:sp>
      <p:sp>
        <p:nvSpPr>
          <p:cNvPr id="11" name="QB_6_BD.209_1#df9139671?vja=1&amp;pid=706034614&amp;color=0,0,0&amp;vtp=1"/>
          <p:cNvSpPr/>
          <p:nvPr/>
        </p:nvSpPr>
        <p:spPr>
          <a:xfrm>
            <a:off x="722376" y="53488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chameleon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（变色龙）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surroundings.</a:t>
            </a:r>
            <a:endParaRPr lang="en-US" altLang="zh-CN" sz="2000" dirty="0"/>
          </a:p>
        </p:txBody>
      </p:sp>
      <p:sp>
        <p:nvSpPr>
          <p:cNvPr id="12" name="QB_6_AN.210_1#df9139671.blank?vja=1&amp;pid=706034614&amp;color=0,0,0&amp;vpa=96&amp;vtp=1"/>
          <p:cNvSpPr/>
          <p:nvPr/>
        </p:nvSpPr>
        <p:spPr>
          <a:xfrm>
            <a:off x="5159439" y="5310759"/>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13" name="QB_6_AS.211_1#df9139671?vja=1&amp;pid=706034614&amp;color=0,0,0&amp;vtp=1"/>
          <p:cNvSpPr/>
          <p:nvPr/>
        </p:nvSpPr>
        <p:spPr>
          <a:xfrm>
            <a:off x="722376" y="5732081"/>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句意为：变色龙可以变成它周围环境的颜色。take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on在此处意为“呈现”，为固定搭配。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2_1#6b3b85b1c?vja=1&amp;pid=706034614&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p:txBody>
      </p:sp>
      <p:sp>
        <p:nvSpPr>
          <p:cNvPr id="3" name="QB_6_AN.213_1#6b3b85b1c.blank?vja=1&amp;pid=706034614&amp;color=0,0,0&amp;vpa=97&amp;vtp=1"/>
          <p:cNvSpPr/>
          <p:nvPr/>
        </p:nvSpPr>
        <p:spPr>
          <a:xfrm>
            <a:off x="4823524" y="858013"/>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4" name="QB_6_AS.214_1#6b3b85b1c?vja=1&amp;pid=706034614&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句意为：这种艺术形式起源于2,000多年前的战国时期，已成为中国传统文化的重要组成部分。originate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意为“起源于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”，为固定搭配。故填from。</a:t>
            </a:r>
            <a:endParaRPr lang="en-US" altLang="zh-CN" sz="2200" dirty="0"/>
          </a:p>
        </p:txBody>
      </p:sp>
      <p:sp>
        <p:nvSpPr>
          <p:cNvPr id="5" name="QB_6_BD.215_1#ace228aab?vja=1&amp;pid=706034614&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landscapes.</a:t>
            </a:r>
            <a:endParaRPr lang="en-US" altLang="zh-CN" sz="2000" dirty="0"/>
          </a:p>
        </p:txBody>
      </p:sp>
      <p:sp>
        <p:nvSpPr>
          <p:cNvPr id="6" name="QB_6_AN.216_1#ace228aab.blank?vja=1&amp;pid=706034614&amp;color=0,0,0&amp;vpa=98&amp;vtp=1"/>
          <p:cNvSpPr/>
          <p:nvPr/>
        </p:nvSpPr>
        <p:spPr>
          <a:xfrm>
            <a:off x="6355271" y="2446147"/>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ranging</a:t>
            </a:r>
            <a:endParaRPr lang="en-US" altLang="zh-CN" sz="2000" dirty="0"/>
          </a:p>
        </p:txBody>
      </p:sp>
      <p:sp>
        <p:nvSpPr>
          <p:cNvPr id="7" name="QB_6_AS.217_1#ace228aab?vja=1&amp;pid=706034614&amp;color=0,0,0&amp;vtp=1"/>
          <p:cNvSpPr/>
          <p:nvPr/>
        </p:nvSpPr>
        <p:spPr>
          <a:xfrm>
            <a:off x="722376" y="32970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句意为：他掌握了各种绘画风格，从细致刻画动物到绘出富有表现力的风景。句中已有谓语has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mastered，设空处应用非谓语形式。range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为固定搭配，意为“包括从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”，为不及物动词短语，没有被动形式，故此处应用现在分词作状语。故填ranging。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8_1#f500cf85a?vja=1&amp;pid=706034614&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endParaRPr lang="en-US" altLang="zh-CN" sz="2000" dirty="0"/>
          </a:p>
        </p:txBody>
      </p:sp>
      <p:sp>
        <p:nvSpPr>
          <p:cNvPr id="3" name="QB_6_AN.219_1#f500cf85a.blank?vja=1&amp;pid=706034614&amp;color=0,0,0&amp;vpa=99&amp;vtp=1"/>
          <p:cNvSpPr/>
          <p:nvPr/>
        </p:nvSpPr>
        <p:spPr>
          <a:xfrm>
            <a:off x="3860419" y="845313"/>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applied</a:t>
            </a:r>
            <a:endParaRPr lang="en-US" altLang="zh-CN" sz="2000" dirty="0"/>
          </a:p>
        </p:txBody>
      </p:sp>
      <p:sp>
        <p:nvSpPr>
          <p:cNvPr id="4" name="QB_6_AS.220_1#f500cf85a?vja=1&amp;pid=706034614&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句意为：由于在生产过程中运用了新技术，产量增加了40%。此处为“with+宾语+宾补”复合结构，设空处作宾补，apply与technologies之间为逻辑上的被动关系，表示“被应用于”，应使用过去分词。故填applied。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e8b717f4?vja=1&amp;pid=d12fd273b&amp;color=0,0,0&amp;vtp=1&amp;bt=1"/>
          <p:cNvSpPr/>
          <p:nvPr/>
        </p:nvSpPr>
        <p:spPr>
          <a:xfrm>
            <a:off x="722376" y="896112"/>
            <a:ext cx="10753344" cy="2633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1.从教育岗位退休以后，罗伯特开始学绘画。（take的相关短语）</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After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retired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from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teaching,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Robert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____________ ___ _____ 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painting.</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2.他的最新研究处于基因科学的最前沿位置。（edge）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latest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research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____ _______ _____ 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genetic</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science.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3.一些老师认为学生应该按照自己的节奏学习。（pace）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Some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teachers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believe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students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should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 ___ _____ _____ 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B_6_AN.222_1#ce8b717f4.blank?vja=1&amp;pid=d12fd273b&amp;color=0,0,0&amp;vpa=100&amp;vtp=1"/>
          <p:cNvSpPr/>
          <p:nvPr/>
        </p:nvSpPr>
        <p:spPr>
          <a:xfrm>
            <a:off x="5059426" y="1607312"/>
            <a:ext cx="1408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began/started</a:t>
            </a:r>
            <a:endParaRPr lang="en-US" altLang="zh-CN" sz="2000" dirty="0"/>
          </a:p>
        </p:txBody>
      </p:sp>
      <p:sp>
        <p:nvSpPr>
          <p:cNvPr id="5" name="QB_6_AN.223_1#ce8b717f4.blank?vja=1&amp;pid=d12fd273b&amp;color=0,0,0&amp;vpa=101&amp;vtp=1"/>
          <p:cNvSpPr/>
          <p:nvPr/>
        </p:nvSpPr>
        <p:spPr>
          <a:xfrm>
            <a:off x="6723126" y="1620012"/>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6" name="QB_6_AN.224_1#ce8b717f4.blank?vja=1&amp;pid=d12fd273b&amp;color=0,0,0&amp;vpa=102&amp;vtp=1"/>
          <p:cNvSpPr/>
          <p:nvPr/>
        </p:nvSpPr>
        <p:spPr>
          <a:xfrm>
            <a:off x="7243826" y="1620012"/>
            <a:ext cx="479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endParaRPr lang="en-US" altLang="zh-CN" sz="2000" dirty="0"/>
          </a:p>
        </p:txBody>
      </p:sp>
      <p:sp>
        <p:nvSpPr>
          <p:cNvPr id="7" name="QB_6_AN.225_1#ce8b717f4.blank?vja=1&amp;pid=d12fd273b&amp;color=0,0,0&amp;vpa=103&amp;vtp=1"/>
          <p:cNvSpPr/>
          <p:nvPr/>
        </p:nvSpPr>
        <p:spPr>
          <a:xfrm>
            <a:off x="8018526" y="1607312"/>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9" name="QB_6_AN.227_1#ce8b717f4.blank?vja=1&amp;pid=d12fd273b&amp;color=0,0,0&amp;vpa=104&amp;vtp=1"/>
          <p:cNvSpPr/>
          <p:nvPr/>
        </p:nvSpPr>
        <p:spPr>
          <a:xfrm>
            <a:off x="3176651" y="2382012"/>
            <a:ext cx="239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10" name="QB_6_AN.228_1#ce8b717f4.blank?vja=1&amp;pid=d12fd273b&amp;color=0,0,0&amp;vpa=105&amp;vtp=1"/>
          <p:cNvSpPr/>
          <p:nvPr/>
        </p:nvSpPr>
        <p:spPr>
          <a:xfrm>
            <a:off x="3684651" y="2382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1" name="QB_6_AN.229_1#ce8b717f4.blank?vja=1&amp;pid=d12fd273b&amp;color=0,0,0&amp;vpa=106&amp;vtp=1"/>
          <p:cNvSpPr/>
          <p:nvPr/>
        </p:nvSpPr>
        <p:spPr>
          <a:xfrm>
            <a:off x="4319651" y="2369312"/>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cutting</a:t>
            </a:r>
            <a:endParaRPr lang="en-US" altLang="zh-CN" sz="2000" dirty="0"/>
          </a:p>
        </p:txBody>
      </p:sp>
      <p:sp>
        <p:nvSpPr>
          <p:cNvPr id="12" name="QB_6_AN.230_1#ce8b717f4.blank?vja=1&amp;pid=d12fd273b&amp;color=0,0,0&amp;vpa=107&amp;vtp=1"/>
          <p:cNvSpPr/>
          <p:nvPr/>
        </p:nvSpPr>
        <p:spPr>
          <a:xfrm>
            <a:off x="5310251" y="2369312"/>
            <a:ext cx="536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edge</a:t>
            </a:r>
            <a:endParaRPr lang="en-US" altLang="zh-CN" sz="2000" dirty="0"/>
          </a:p>
        </p:txBody>
      </p:sp>
      <p:sp>
        <p:nvSpPr>
          <p:cNvPr id="13" name="QB_6_AN.231_1#ce8b717f4.blank?vja=1&amp;pid=d12fd273b&amp;color=0,0,0&amp;vpa=108&amp;vtp=1"/>
          <p:cNvSpPr/>
          <p:nvPr/>
        </p:nvSpPr>
        <p:spPr>
          <a:xfrm>
            <a:off x="6084951" y="2382012"/>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5" name="QB_6_AN.233_1#ce8b717f4.blank?vja=1&amp;pid=d12fd273b&amp;color=0,0,0&amp;vpa=109&amp;vtp=1"/>
          <p:cNvSpPr/>
          <p:nvPr/>
        </p:nvSpPr>
        <p:spPr>
          <a:xfrm>
            <a:off x="5596001" y="3131312"/>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study/learn</a:t>
            </a:r>
            <a:endParaRPr lang="en-US" altLang="zh-CN" sz="2000" dirty="0"/>
          </a:p>
        </p:txBody>
      </p:sp>
      <p:sp>
        <p:nvSpPr>
          <p:cNvPr id="16" name="QB_6_AN.234_1#ce8b717f4.blank?vja=1&amp;pid=d12fd273b&amp;color=0,0,0&amp;vpa=110&amp;vtp=1"/>
          <p:cNvSpPr/>
          <p:nvPr/>
        </p:nvSpPr>
        <p:spPr>
          <a:xfrm>
            <a:off x="7081901" y="3144012"/>
            <a:ext cx="239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17" name="QB_6_AN.235_1#ce8b717f4.blank?vja=1&amp;pid=d12fd273b&amp;color=0,0,0&amp;vpa=111&amp;vtp=1"/>
          <p:cNvSpPr/>
          <p:nvPr/>
        </p:nvSpPr>
        <p:spPr>
          <a:xfrm>
            <a:off x="7577201" y="3144012"/>
            <a:ext cx="520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sz="2000" dirty="0"/>
          </a:p>
        </p:txBody>
      </p:sp>
      <p:sp>
        <p:nvSpPr>
          <p:cNvPr id="18" name="QB_6_AN.236_1#ce8b717f4.blank?vja=1&amp;pid=d12fd273b&amp;color=0,0,0&amp;vpa=112&amp;vtp=1"/>
          <p:cNvSpPr/>
          <p:nvPr/>
        </p:nvSpPr>
        <p:spPr>
          <a:xfrm>
            <a:off x="8351901" y="3144012"/>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own</a:t>
            </a:r>
            <a:endParaRPr lang="en-US" altLang="zh-CN" sz="2000" dirty="0"/>
          </a:p>
        </p:txBody>
      </p:sp>
      <p:sp>
        <p:nvSpPr>
          <p:cNvPr id="19" name="QB_6_AN.237_1#ce8b717f4.blank?vja=1&amp;pid=d12fd273b&amp;color=0,0,0&amp;vpa=113&amp;vtp=1"/>
          <p:cNvSpPr/>
          <p:nvPr/>
        </p:nvSpPr>
        <p:spPr>
          <a:xfrm>
            <a:off x="9101201" y="3131312"/>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pace</a:t>
            </a:r>
            <a:endParaRPr lang="en-US" altLang="zh-CN" sz="2000" dirty="0"/>
          </a:p>
        </p:txBody>
      </p:sp>
      <p:sp>
        <p:nvSpPr>
          <p:cNvPr id="20" name="QB_6_BD.238_1#9afb73976?vja=1&amp;pid=d12fd273b&amp;color=0,0,0&amp;vtp=1"/>
          <p:cNvSpPr/>
          <p:nvPr/>
        </p:nvSpPr>
        <p:spPr>
          <a:xfrm>
            <a:off x="722376" y="3563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4.做鞋并不是一份赚钱的工作，但他仍然想保留这门手艺，并把它传给年轻一代。</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21" name="QB_6_AN.239_1#9afb73976.blank?vja=1&amp;pid=d12fd273b&amp;color=0,0,0&amp;vpa=114&amp;vtp=1"/>
          <p:cNvSpPr/>
          <p:nvPr/>
        </p:nvSpPr>
        <p:spPr>
          <a:xfrm>
            <a:off x="10335832" y="3893947"/>
            <a:ext cx="493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pass</a:t>
            </a:r>
            <a:endParaRPr lang="en-US" altLang="zh-CN" sz="2000" dirty="0"/>
          </a:p>
        </p:txBody>
      </p:sp>
      <p:sp>
        <p:nvSpPr>
          <p:cNvPr id="22" name="QB_6_AN.240_1#9afb73976.blank?vja=1&amp;pid=d12fd273b&amp;color=0,0,0&amp;vpa=115&amp;vtp=1"/>
          <p:cNvSpPr/>
          <p:nvPr/>
        </p:nvSpPr>
        <p:spPr>
          <a:xfrm>
            <a:off x="11166539" y="3906647"/>
            <a:ext cx="196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3" name="QB_6_AN.241_1#9afb73976.blank?vja=1&amp;pid=d12fd273b&amp;color=0,0,0&amp;vpa=116&amp;vtp=1"/>
          <p:cNvSpPr/>
          <p:nvPr/>
        </p:nvSpPr>
        <p:spPr>
          <a:xfrm>
            <a:off x="795401" y="4287647"/>
            <a:ext cx="946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on/down</a:t>
            </a:r>
            <a:endParaRPr lang="en-US" altLang="zh-CN" sz="2000" dirty="0"/>
          </a:p>
        </p:txBody>
      </p:sp>
      <p:sp>
        <p:nvSpPr>
          <p:cNvPr id="24" name="QB_6_AN.242_1#9afb73976.blank?vja=1&amp;pid=d12fd273b&amp;color=0,0,0&amp;vpa=117&amp;vtp=1"/>
          <p:cNvSpPr/>
          <p:nvPr/>
        </p:nvSpPr>
        <p:spPr>
          <a:xfrm>
            <a:off x="2040001" y="4287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5" name="QB_6_AN.243_1#9afb73976.blank?vja=1&amp;pid=d12fd273b&amp;color=0,0,0&amp;vpa=118&amp;vtp=1"/>
          <p:cNvSpPr/>
          <p:nvPr/>
        </p:nvSpPr>
        <p:spPr>
          <a:xfrm>
            <a:off x="2548001" y="4287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6" name="QB_6_AN.244_1#9afb73976.blank?vja=1&amp;pid=d12fd273b&amp;color=0,0,0&amp;vpa=119&amp;vtp=1"/>
          <p:cNvSpPr/>
          <p:nvPr/>
        </p:nvSpPr>
        <p:spPr>
          <a:xfrm>
            <a:off x="3183001" y="4274947"/>
            <a:ext cx="889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younger</a:t>
            </a:r>
            <a:endParaRPr lang="en-US" altLang="zh-CN" sz="2000" dirty="0"/>
          </a:p>
        </p:txBody>
      </p:sp>
      <p:sp>
        <p:nvSpPr>
          <p:cNvPr id="27" name="QB_6_AN.245_1#9afb73976.blank?vja=1&amp;pid=d12fd273b&amp;color=0,0,0&amp;vpa=120&amp;vtp=1"/>
          <p:cNvSpPr/>
          <p:nvPr/>
        </p:nvSpPr>
        <p:spPr>
          <a:xfrm>
            <a:off x="4326001" y="4274947"/>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generation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3" grpId="0" animBg="1" build="p"/>
      <p:bldP spid="15" grpId="0" animBg="1" build="p"/>
      <p:bldP spid="16" grpId="0" animBg="1" build="p"/>
      <p:bldP spid="17" grpId="0" animBg="1" build="p"/>
      <p:bldP spid="18" grpId="0" animBg="1" build="p"/>
      <p:bldP spid="19" grpId="0" animBg="1" build="p"/>
      <p:bldP spid="21" grpId="0" animBg="1" build="p"/>
      <p:bldP spid="22" grpId="0" animBg="1" build="p"/>
      <p:bldP spid="23" grpId="0" animBg="1" build="p"/>
      <p:bldP spid="24" grpId="0" animBg="1" build="p"/>
      <p:bldP spid="25" grpId="0" animBg="1" build="p"/>
      <p:bldP spid="26" grpId="0" animBg="1" build="p"/>
      <p:bldP spid="27"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6_1#6d177d8a9?vja=1&amp;pid=d12fd273b&amp;color=0,0,0&amp;mp=1&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5.同样让人印象深刻的是李白强烈情感的自由抒发，这让他描述的无生命物体有了生机。</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B_6_AN.247_1#6d177d8a9.blank?vja=1&amp;pid=d12fd273b&amp;color=0,0,0&amp;mp=1&amp;vpa=121&amp;vtp=1"/>
          <p:cNvSpPr/>
          <p:nvPr/>
        </p:nvSpPr>
        <p:spPr>
          <a:xfrm>
            <a:off x="3063939" y="1623900"/>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come</a:t>
            </a:r>
            <a:endParaRPr lang="en-US" altLang="zh-CN" sz="2000" dirty="0"/>
          </a:p>
        </p:txBody>
      </p:sp>
      <p:sp>
        <p:nvSpPr>
          <p:cNvPr id="4" name="QB_6_AN.248_1#6d177d8a9.blank?vja=1&amp;pid=d12fd273b&amp;color=0,0,0&amp;mp=1&amp;vpa=122&amp;vtp=1"/>
          <p:cNvSpPr/>
          <p:nvPr/>
        </p:nvSpPr>
        <p:spPr>
          <a:xfrm>
            <a:off x="3940239" y="16239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5" name="QB_6_AN.249_1#6d177d8a9.blank?vja=1&amp;pid=d12fd273b&amp;color=0,0,0&amp;mp=1&amp;vpa=123&amp;vtp=1"/>
          <p:cNvSpPr/>
          <p:nvPr/>
        </p:nvSpPr>
        <p:spPr>
          <a:xfrm>
            <a:off x="4435539" y="1623900"/>
            <a:ext cx="393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6" name="QO_6_BD.250_1#d69786baf?vja=1&amp;pid=d12fd273b&amp;color=0,0,0&amp;vtp=1"/>
          <p:cNvSpPr/>
          <p:nvPr/>
        </p:nvSpPr>
        <p:spPr>
          <a:xfrm>
            <a:off x="722376" y="2052270"/>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6.这只珍贵的花瓶可以追溯到宋朝，它是农民们在挖井时偶然发现的。（非谓语）</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000" dirty="0"/>
          </a:p>
        </p:txBody>
      </p:sp>
      <p:sp>
        <p:nvSpPr>
          <p:cNvPr id="7" name="QO_6_AN.251_1#d69786baf?vja=1&amp;pid=d12fd273b&amp;color=0,0,0&amp;vtp=1"/>
          <p:cNvSpPr/>
          <p:nvPr/>
        </p:nvSpPr>
        <p:spPr>
          <a:xfrm>
            <a:off x="722376" y="3202382"/>
            <a:ext cx="10753344" cy="347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20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to或traced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398020fb?vja=1&amp;pid=ef2349575&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good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news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developed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vaccine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against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virus.</a:t>
            </a:r>
            <a:endParaRPr lang="en-US" altLang="zh-CN" sz="2000" dirty="0"/>
          </a:p>
        </p:txBody>
      </p:sp>
      <p:sp>
        <p:nvSpPr>
          <p:cNvPr id="4" name="QB_6_AN.253_1#6398020fb.blank?vja=1&amp;pid=ef2349575&amp;color=0,0,0&amp;vpa=124&amp;vtp=1"/>
          <p:cNvSpPr/>
          <p:nvPr/>
        </p:nvSpPr>
        <p:spPr>
          <a:xfrm>
            <a:off x="3087751" y="1239012"/>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5" name="QB_6_AS.254_1#6cf1b26c5?vja=1&amp;pid=ef2349575&amp;color=0,0,0&amp;vtp=1"/>
          <p:cNvSpPr/>
          <p:nvPr/>
        </p:nvSpPr>
        <p:spPr>
          <a:xfrm>
            <a:off x="722376" y="1696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句意为：好消息是我们已经研制出一种对抗这种新病毒的疫苗。此处____we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vaccine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virus是表语从句，从句结构和意义均完整，所以应用连接词that引导该从句。</a:t>
            </a:r>
            <a:endParaRPr lang="en-US" altLang="zh-CN" sz="2200" dirty="0"/>
          </a:p>
        </p:txBody>
      </p:sp>
      <p:sp>
        <p:nvSpPr>
          <p:cNvPr id="6" name="QB_6_BD.255_1#d196478ff?vja=1&amp;pid=ef2349575&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puzzles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Lily’s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crazy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endParaRPr lang="en-US" altLang="zh-CN" sz="2000" dirty="0"/>
          </a:p>
        </p:txBody>
      </p:sp>
      <p:sp>
        <p:nvSpPr>
          <p:cNvPr id="7" name="QB_6_AN.256_1#d196478ff.blank?vja=1&amp;pid=ef2349575&amp;color=0,0,0&amp;vpa=125&amp;vtp=1"/>
          <p:cNvSpPr/>
          <p:nvPr/>
        </p:nvSpPr>
        <p:spPr>
          <a:xfrm>
            <a:off x="4367530" y="2834259"/>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2000" dirty="0"/>
          </a:p>
        </p:txBody>
      </p:sp>
      <p:sp>
        <p:nvSpPr>
          <p:cNvPr id="8" name="QB_6_AS.257_1#d196478ff?vja=1&amp;pid=ef2349575&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句意为：令莉莉的朋友们感到困惑的是为什么莉莉总是有这么多疯狂的想法。分析句子成分可知，该空需要一个表语从句的连接词，结合句意可知，此处表示“为什么”，所以应用why引导。故填why。</a:t>
            </a:r>
            <a:endParaRPr lang="en-US" altLang="zh-CN" sz="2200" dirty="0"/>
          </a:p>
        </p:txBody>
      </p:sp>
      <p:sp>
        <p:nvSpPr>
          <p:cNvPr id="9" name="QB_6_BD.258_1#5cb485f49?vja=1&amp;pid=ef2349575&amp;color=0,0,0&amp;vtp=1"/>
          <p:cNvSpPr/>
          <p:nvPr/>
        </p:nvSpPr>
        <p:spPr>
          <a:xfrm>
            <a:off x="722376" y="4500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mobile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endParaRPr lang="en-US" altLang="zh-CN" sz="2000" dirty="0"/>
          </a:p>
        </p:txBody>
      </p:sp>
      <p:sp>
        <p:nvSpPr>
          <p:cNvPr id="10" name="QB_6_AN.259_1#5cb485f49.blank?vja=1&amp;pid=ef2349575&amp;color=0,0,0&amp;vpa=126&amp;vtp=1"/>
          <p:cNvSpPr/>
          <p:nvPr/>
        </p:nvSpPr>
        <p:spPr>
          <a:xfrm>
            <a:off x="6867017" y="4462145"/>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11" name="QB_6_AS.260_1#5cb485f49?vja=1&amp;pid=ef2349575&amp;color=0,0,0&amp;vtp=1"/>
          <p:cNvSpPr/>
          <p:nvPr/>
        </p:nvSpPr>
        <p:spPr>
          <a:xfrm>
            <a:off x="722376" y="5303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句意为：如果你沉迷于手机，那么该是你放下手机，参加有意义的活动的时候了。此处引导表语从句，在从句中作时间状语，应用when引导。故填when。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1_1#7ddbc4f06?vja=1&amp;pid=ef234957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endParaRPr lang="en-US" altLang="zh-CN" sz="2000" dirty="0"/>
          </a:p>
        </p:txBody>
      </p:sp>
      <p:sp>
        <p:nvSpPr>
          <p:cNvPr id="3" name="QB_6_AN.262_1#7ddbc4f06.blank?vja=1&amp;pid=ef2349575&amp;color=0,0,0&amp;vpa=127&amp;vtp=1"/>
          <p:cNvSpPr/>
          <p:nvPr/>
        </p:nvSpPr>
        <p:spPr>
          <a:xfrm>
            <a:off x="6870764"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6_AS.263_1#7ddbc4f06?vja=1&amp;pid=ef2349575&amp;color=0,0,0&amp;vtp=1"/>
          <p:cNvSpPr/>
          <p:nvPr/>
        </p:nvSpPr>
        <p:spPr>
          <a:xfrm>
            <a:off x="722376" y="13158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句意为：人们普遍认为热爱生活是幸福的关键所在。分析句子成分可知，设空处引导表语从句，引导词在从句中充当状语，且“幸福的关键所在”表示抽象意义上的地点，应用where引导该从句。</a:t>
            </a:r>
            <a:endParaRPr lang="en-US" altLang="zh-CN" sz="2200" dirty="0"/>
          </a:p>
        </p:txBody>
      </p:sp>
      <p:sp>
        <p:nvSpPr>
          <p:cNvPr id="5" name="QB_6_BD.264_1#96783279b?vja=1&amp;pid=ef2349575&amp;color=0,0,0&amp;vtp=1"/>
          <p:cNvSpPr/>
          <p:nvPr/>
        </p:nvSpPr>
        <p:spPr>
          <a:xfrm>
            <a:off x="722376" y="2506091"/>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endParaRPr lang="en-US" altLang="zh-CN" sz="2000" dirty="0"/>
          </a:p>
        </p:txBody>
      </p:sp>
      <p:sp>
        <p:nvSpPr>
          <p:cNvPr id="6" name="QB_6_AN.265_1#96783279b.blank?vja=1&amp;pid=ef2349575&amp;color=0,0,0&amp;vpa=128&amp;vtp=1"/>
          <p:cNvSpPr/>
          <p:nvPr/>
        </p:nvSpPr>
        <p:spPr>
          <a:xfrm>
            <a:off x="8451596" y="2467991"/>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B_6_AS.266_1#96783279b?vja=1&amp;pid=ef2349575&amp;color=0,0,0&amp;vtp=1"/>
          <p:cNvSpPr/>
          <p:nvPr/>
        </p:nvSpPr>
        <p:spPr>
          <a:xfrm>
            <a:off x="722376" y="3309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句意为：作为社会的一员，我知道有责任心是使社会更美好的必要条件。此处引导表语从句，从句中takes后缺少宾语，且指物，意为“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的东西”，应用what引导该从句。故填what。</a:t>
            </a:r>
            <a:endParaRPr lang="en-US" altLang="zh-CN" sz="2200" dirty="0"/>
          </a:p>
        </p:txBody>
      </p:sp>
      <p:sp>
        <p:nvSpPr>
          <p:cNvPr id="8" name="QB_6_BD.267_1#d2c2c88b4?vja=1&amp;pid=ef2349575&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2000" dirty="0"/>
          </a:p>
        </p:txBody>
      </p:sp>
      <p:sp>
        <p:nvSpPr>
          <p:cNvPr id="9" name="QB_6_AN.268_1#d2c2c88b4.blank?vja=1&amp;pid=ef2349575&amp;color=0,0,0&amp;vpa=129&amp;vtp=1"/>
          <p:cNvSpPr/>
          <p:nvPr/>
        </p:nvSpPr>
        <p:spPr>
          <a:xfrm>
            <a:off x="5778564" y="4078859"/>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a:t>
            </a:r>
            <a:endParaRPr lang="en-US" altLang="zh-CN" sz="2000" dirty="0"/>
          </a:p>
        </p:txBody>
      </p:sp>
      <p:sp>
        <p:nvSpPr>
          <p:cNvPr id="10" name="QB_6_AS.269_1#d2c2c88b4?vja=1&amp;pid=ef2349575&amp;color=0,0,0&amp;vtp=1"/>
          <p:cNvSpPr/>
          <p:nvPr/>
        </p:nvSpPr>
        <p:spPr>
          <a:xfrm>
            <a:off x="722376" y="4541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句意为：会上讨论的问题是这件事是否值得一试。分析句子结构可知，句中缺少表语从句引导词，从句不缺成分，根据句意和空后的or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not可知，设空处表示“是否”，应用连接词whether。if通常不用于引导表语从句。故填whether。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0_1#1771f5330?vja=1&amp;pid=ef234957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endParaRPr lang="en-US" altLang="zh-CN" sz="2000" dirty="0"/>
          </a:p>
        </p:txBody>
      </p:sp>
      <p:sp>
        <p:nvSpPr>
          <p:cNvPr id="3" name="QB_6_AN.271_1#1771f5330.blank?vja=1&amp;pid=ef2349575&amp;color=0,0,0&amp;vpa=130&amp;vtp=1"/>
          <p:cNvSpPr/>
          <p:nvPr/>
        </p:nvSpPr>
        <p:spPr>
          <a:xfrm>
            <a:off x="2763901" y="858013"/>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4" name="QB_6_AS.272_1#1771f5330?vja=1&amp;pid=ef2349575&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句意为：问题是谁将负责这个项目。设空处引导表语从句，且在从句中作主语，表示“谁”，应用who引导该从句。故填who。</a:t>
            </a:r>
            <a:endParaRPr lang="en-US" altLang="zh-CN" sz="2200" dirty="0"/>
          </a:p>
        </p:txBody>
      </p:sp>
      <p:sp>
        <p:nvSpPr>
          <p:cNvPr id="5" name="QB_6_BD.273_1#f4783fc91?vja=1&amp;pid=ef2349575&amp;color=0,0,0&amp;vtp=1"/>
          <p:cNvSpPr/>
          <p:nvPr/>
        </p:nvSpPr>
        <p:spPr>
          <a:xfrm>
            <a:off x="722376" y="21253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endParaRPr lang="en-US" altLang="zh-CN" sz="2000" dirty="0"/>
          </a:p>
        </p:txBody>
      </p:sp>
      <p:sp>
        <p:nvSpPr>
          <p:cNvPr id="6" name="QB_6_AN.274_1#f4783fc91.blank?vja=1&amp;pid=ef2349575&amp;color=0,0,0&amp;vpa=131&amp;vtp=1"/>
          <p:cNvSpPr/>
          <p:nvPr/>
        </p:nvSpPr>
        <p:spPr>
          <a:xfrm>
            <a:off x="6611049" y="2087245"/>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endParaRPr lang="en-US" altLang="zh-CN" sz="2000" dirty="0"/>
          </a:p>
        </p:txBody>
      </p:sp>
      <p:sp>
        <p:nvSpPr>
          <p:cNvPr id="7" name="QB_6_AS.275_1#f4783fc91?vja=1&amp;pid=ef2349575&amp;color=0,0,0&amp;vtp=1"/>
          <p:cNvSpPr/>
          <p:nvPr/>
        </p:nvSpPr>
        <p:spPr>
          <a:xfrm>
            <a:off x="722376" y="2938145"/>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句意为：在中国生活的一大好处就是去不同的地方旅行是多么方便。is后是表语从句。此处为感叹句结构“how+形容词+主语+谓语”，表示“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是多么</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”。故填how。</a:t>
            </a:r>
            <a:endParaRPr lang="en-US" altLang="zh-CN" sz="2200" dirty="0"/>
          </a:p>
        </p:txBody>
      </p:sp>
      <p:sp>
        <p:nvSpPr>
          <p:cNvPr id="8" name="QB_6_BD.276_1#da46d9946?vja=1&amp;pid=ef2349575&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000" dirty="0"/>
          </a:p>
        </p:txBody>
      </p:sp>
      <p:sp>
        <p:nvSpPr>
          <p:cNvPr id="9" name="QB_6_AN.277_1#da46d9946.blank?vja=1&amp;pid=ef2349575&amp;color=0,0,0&amp;vpa=132&amp;vtp=1"/>
          <p:cNvSpPr/>
          <p:nvPr/>
        </p:nvSpPr>
        <p:spPr>
          <a:xfrm>
            <a:off x="4954842" y="3697859"/>
            <a:ext cx="860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because</a:t>
            </a:r>
            <a:endParaRPr lang="en-US" altLang="zh-CN" sz="2000" dirty="0"/>
          </a:p>
        </p:txBody>
      </p:sp>
      <p:sp>
        <p:nvSpPr>
          <p:cNvPr id="10" name="QB_6_AS.278_1#da46d9946?vja=1&amp;pid=ef2349575&amp;color=0,0,0&amp;vtp=1"/>
          <p:cNvSpPr/>
          <p:nvPr/>
        </p:nvSpPr>
        <p:spPr>
          <a:xfrm>
            <a:off x="722376" y="4160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句意为：他不想出去，这是因为他觉得不舒服。前后为因果关系，应用because引导表语从句。故填because。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9_1#0c484ba10?vja=1&amp;pid=ef2349575&amp;color=0,0,0&amp;vtp=1"/>
          <p:cNvSpPr/>
          <p:nvPr/>
        </p:nvSpPr>
        <p:spPr>
          <a:xfrm>
            <a:off x="722376" y="900000"/>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p:txBody>
      </p:sp>
      <p:sp>
        <p:nvSpPr>
          <p:cNvPr id="3" name="QB_6_AS.281_1#0c484ba10?vja=1&amp;pid=ef2349575&amp;color=0,0,0&amp;vtp=1"/>
          <p:cNvSpPr/>
          <p:nvPr/>
        </p:nvSpPr>
        <p:spPr>
          <a:xfrm>
            <a:off x="722376" y="17095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句意为：我想采访这位航天员的原因是他对中国的发展作出了巨大贡献。the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为固定句型，意为“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的原因是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”，应用连接词that引导表语从句。故填that。</a:t>
            </a:r>
            <a:endParaRPr lang="en-US" altLang="zh-CN" sz="2200" dirty="0"/>
          </a:p>
        </p:txBody>
      </p:sp>
      <p:sp>
        <p:nvSpPr>
          <p:cNvPr id="4" name="QB_6_AN.280_1#0c484ba10.blank?vja=1&amp;pid=ef2349575&amp;color=0,0,0&amp;vpa=133&amp;vtp=1"/>
          <p:cNvSpPr/>
          <p:nvPr/>
        </p:nvSpPr>
        <p:spPr>
          <a:xfrm>
            <a:off x="7210489" y="861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fa3b7a547?vja=1&amp;pid=bb8c816b1&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endParaRPr lang="en-US" altLang="zh-CN" sz="2000" dirty="0"/>
          </a:p>
        </p:txBody>
      </p:sp>
      <p:sp>
        <p:nvSpPr>
          <p:cNvPr id="3" name="QB_6_AN.11_1#fa3b7a547.blank?vja=1&amp;pid=bb8c816b1&amp;color=0,0,0&amp;vpa=4&amp;vtp=1"/>
          <p:cNvSpPr/>
          <p:nvPr/>
        </p:nvSpPr>
        <p:spPr>
          <a:xfrm>
            <a:off x="770001" y="1239013"/>
            <a:ext cx="1139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restoration</a:t>
            </a:r>
            <a:endParaRPr lang="en-US" altLang="zh-CN" sz="2000" dirty="0"/>
          </a:p>
        </p:txBody>
      </p:sp>
      <p:sp>
        <p:nvSpPr>
          <p:cNvPr id="4" name="QB_6_AS.12_1#fa3b7a547?vja=1&amp;pid=bb8c816b1&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句意为：据信这些遗物在16世纪该地区发生地震后的修复工作中被用作加固墙壁的材料。设空处应用名词作定语，修饰名词work，表示“修复”。故填restoration。</a:t>
            </a:r>
            <a:endParaRPr lang="en-US" altLang="zh-CN" sz="2200" dirty="0"/>
          </a:p>
        </p:txBody>
      </p:sp>
      <p:sp>
        <p:nvSpPr>
          <p:cNvPr id="5" name="QB_6_BD.13_1#faee9832b?vja=1&amp;pid=bb8c816b1&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（prosper）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2000" dirty="0"/>
          </a:p>
        </p:txBody>
      </p:sp>
      <p:sp>
        <p:nvSpPr>
          <p:cNvPr id="6" name="QB_6_AN.14_1#faee9832b.blank?vja=1&amp;pid=bb8c816b1&amp;color=0,0,0&amp;vpa=5&amp;vtp=1"/>
          <p:cNvSpPr/>
          <p:nvPr/>
        </p:nvSpPr>
        <p:spPr>
          <a:xfrm>
            <a:off x="10226739" y="2455545"/>
            <a:ext cx="1169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prosperous</a:t>
            </a:r>
            <a:endParaRPr lang="en-US" altLang="zh-CN" sz="2000" dirty="0"/>
          </a:p>
        </p:txBody>
      </p:sp>
      <p:sp>
        <p:nvSpPr>
          <p:cNvPr id="7" name="QB_6_AS.15_1#faee9832b?vja=1&amp;pid=bb8c816b1&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句意为：它充分显示了中国政府建设繁荣美丽国家的决心和行动。根据and可知，设空处和beautiful共同作定语修饰名词country，应用形容词。故填prosperous。</a:t>
            </a:r>
            <a:endParaRPr lang="en-US" altLang="zh-CN" sz="2200" dirty="0"/>
          </a:p>
        </p:txBody>
      </p:sp>
      <p:sp>
        <p:nvSpPr>
          <p:cNvPr id="8" name="QB_6_BD.16_1#7138639c2?vja=1&amp;pid=bb8c816b1&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candidates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flexible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2000" dirty="0"/>
          </a:p>
        </p:txBody>
      </p:sp>
      <p:sp>
        <p:nvSpPr>
          <p:cNvPr id="9" name="QB_6_AN.17_1#7138639c2.blank?vja=1&amp;pid=bb8c816b1&amp;color=0,0,0&amp;vpa=6&amp;vtp=1"/>
          <p:cNvSpPr/>
          <p:nvPr/>
        </p:nvSpPr>
        <p:spPr>
          <a:xfrm>
            <a:off x="6780276" y="40788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18_1#7138639c2?vja=1&amp;pid=bb8c816b1&amp;color=0,0,0&amp;vtp=1"/>
          <p:cNvSpPr/>
          <p:nvPr/>
        </p:nvSpPr>
        <p:spPr>
          <a:xfrm>
            <a:off x="722376" y="4541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句意为：优秀的工作应聘者面对难题时必须有灵活的解决方法。an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的方法”。故填to。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2_1#fcbfd48f3?vja=1&amp;pid=7ee9e9ee8&amp;color=0,0,0&amp;vtp=1&amp;bt=1"/>
          <p:cNvSpPr/>
          <p:nvPr/>
        </p:nvSpPr>
        <p:spPr>
          <a:xfrm>
            <a:off x="722376" y="900000"/>
            <a:ext cx="10753344" cy="45339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[山西大学附属中学2025高二月考]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Champions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desertification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（荒漠化）,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degradation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drought.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category.According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afforestation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（造林）</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partnerships.This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technologists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#1.1.1</a:t>
            </a:r>
            <a:endParaRPr lang="en-US" altLang="zh-CN" sz="2000" dirty="0"/>
          </a:p>
        </p:txBody>
      </p:sp>
      <p:sp>
        <p:nvSpPr>
          <p:cNvPr id="3" name="QM_6_AN.283_1#fcbfd48f3.blank?vja=1&amp;pid=7ee9e9ee8&amp;color=0,0,0&amp;vpa=134&amp;vtp=1"/>
          <p:cNvSpPr/>
          <p:nvPr/>
        </p:nvSpPr>
        <p:spPr>
          <a:xfrm>
            <a:off x="4354132" y="1623900"/>
            <a:ext cx="14398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awarded</a:t>
            </a:r>
            <a:endParaRPr lang="en-US" altLang="zh-CN" sz="2000" dirty="0"/>
          </a:p>
        </p:txBody>
      </p:sp>
      <p:sp>
        <p:nvSpPr>
          <p:cNvPr id="4" name="QM_6_AN.284_1#fcbfd48f3.blank?vja=1&amp;pid=7ee9e9ee8&amp;color=0,0,0&amp;vpa=135&amp;vtp=1"/>
          <p:cNvSpPr/>
          <p:nvPr/>
        </p:nvSpPr>
        <p:spPr>
          <a:xfrm>
            <a:off x="960501" y="2373200"/>
            <a:ext cx="1141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addressing</a:t>
            </a:r>
            <a:endParaRPr lang="en-US" altLang="zh-CN" sz="2000" dirty="0"/>
          </a:p>
        </p:txBody>
      </p:sp>
      <p:sp>
        <p:nvSpPr>
          <p:cNvPr id="5" name="QM_6_AN.285_1#fcbfd48f3.blank?vja=1&amp;pid=7ee9e9ee8&amp;color=0,0,0&amp;vpa=136&amp;vtp=1"/>
          <p:cNvSpPr/>
          <p:nvPr/>
        </p:nvSpPr>
        <p:spPr>
          <a:xfrm>
            <a:off x="7771194" y="3147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6" name="QM_6_AN.286_1#fcbfd48f3.blank?vja=1&amp;pid=7ee9e9ee8&amp;color=0,0,0&amp;vpa=137&amp;vtp=1"/>
          <p:cNvSpPr/>
          <p:nvPr/>
        </p:nvSpPr>
        <p:spPr>
          <a:xfrm>
            <a:off x="7583424" y="3909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M_6_AN.287_1#fcbfd48f3.blank?vja=1&amp;pid=7ee9e9ee8&amp;color=0,0,0&amp;vpa=138&amp;vtp=1"/>
          <p:cNvSpPr/>
          <p:nvPr/>
        </p:nvSpPr>
        <p:spPr>
          <a:xfrm>
            <a:off x="7465822" y="4278200"/>
            <a:ext cx="1606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encouragement</a:t>
            </a:r>
            <a:endParaRPr lang="en-US" altLang="zh-CN" sz="2000" dirty="0"/>
          </a:p>
        </p:txBody>
      </p:sp>
      <p:sp>
        <p:nvSpPr>
          <p:cNvPr id="8" name="QM_6_AN.288_1#fcbfd48f3.blank?vja=1&amp;pid=7ee9e9ee8&amp;color=0,0,0&amp;vpa=139&amp;vtp=1"/>
          <p:cNvSpPr/>
          <p:nvPr/>
        </p:nvSpPr>
        <p:spPr>
          <a:xfrm>
            <a:off x="10518839" y="4671900"/>
            <a:ext cx="860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devoted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9_1#fcbfd48f3?vja=1&amp;pid=7ee9e9ee8&amp;color=0,0,0&amp;mp=1&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Champions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environment.122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laureates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（获奖者）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leadership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2005.</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Champions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desertification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sz="2000" dirty="0"/>
          </a:p>
        </p:txBody>
      </p:sp>
      <p:sp>
        <p:nvSpPr>
          <p:cNvPr id="3" name="QM_6_AN.290_1#fcbfd48f3.blank?vja=1&amp;pid=7ee9e9ee8&amp;color=0,0,0&amp;mp=1&amp;vpa=140&amp;vtp=1"/>
          <p:cNvSpPr/>
          <p:nvPr/>
        </p:nvSpPr>
        <p:spPr>
          <a:xfrm>
            <a:off x="8145272" y="1230200"/>
            <a:ext cx="10842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000" dirty="0"/>
          </a:p>
        </p:txBody>
      </p:sp>
      <p:sp>
        <p:nvSpPr>
          <p:cNvPr id="4" name="QM_6_AN.291_1#fcbfd48f3.blank?vja=1&amp;pid=7ee9e9ee8&amp;color=0,0,0&amp;mp=1&amp;vpa=141&amp;vtp=1"/>
          <p:cNvSpPr/>
          <p:nvPr/>
        </p:nvSpPr>
        <p:spPr>
          <a:xfrm>
            <a:off x="5630926" y="2004900"/>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a:t>
            </a:r>
            <a:endParaRPr lang="en-US" altLang="zh-CN" sz="2000" dirty="0"/>
          </a:p>
        </p:txBody>
      </p:sp>
      <p:sp>
        <p:nvSpPr>
          <p:cNvPr id="5" name="QM_6_AN.292_1#fcbfd48f3.blank?vja=1&amp;pid=7ee9e9ee8&amp;color=0,0,0&amp;mp=1&amp;vpa=142&amp;vtp=1"/>
          <p:cNvSpPr/>
          <p:nvPr/>
        </p:nvSpPr>
        <p:spPr>
          <a:xfrm>
            <a:off x="7820216" y="2754200"/>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actively</a:t>
            </a:r>
            <a:endParaRPr lang="en-US" altLang="zh-CN" sz="2000" dirty="0"/>
          </a:p>
        </p:txBody>
      </p:sp>
      <p:sp>
        <p:nvSpPr>
          <p:cNvPr id="6" name="QM_6_AN.293_1#fcbfd48f3.blank?vja=1&amp;pid=7ee9e9ee8&amp;color=0,0,0&amp;mp=1&amp;vpa=143&amp;vtp=1"/>
          <p:cNvSpPr/>
          <p:nvPr/>
        </p:nvSpPr>
        <p:spPr>
          <a:xfrm>
            <a:off x="5191887" y="3528900"/>
            <a:ext cx="93840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effective</a:t>
            </a:r>
            <a:endParaRPr lang="en-US" altLang="zh-CN" sz="2000" dirty="0"/>
          </a:p>
        </p:txBody>
      </p:sp>
      <p:sp>
        <p:nvSpPr>
          <p:cNvPr id="7" name="QM_6_EX.294_1#fcbfd48f3?vja=1&amp;pid=7ee9e9ee8&amp;color=0,0,0&amp;vtp=1"/>
          <p:cNvSpPr/>
          <p:nvPr/>
        </p:nvSpPr>
        <p:spPr>
          <a:xfrm>
            <a:off x="722376" y="4712222"/>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本文是一篇新闻报道。文章主要报道了中国科学家卢琦因其在全球荒漠化防治方面的贡献而荣获“地球卫士奖”的消息。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5_1#5d77c91e6?vja=1&amp;pid=fcbfd48f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3" name="QB_7_AN.296_1#5d77c91e6.blank?vja=1&amp;pid=fcbfd48f3&amp;color=0,0,0&amp;vpa=144&amp;vtp=1"/>
          <p:cNvSpPr/>
          <p:nvPr/>
        </p:nvSpPr>
        <p:spPr>
          <a:xfrm>
            <a:off x="1062101" y="858013"/>
            <a:ext cx="14398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awarded</a:t>
            </a:r>
            <a:endParaRPr lang="en-US" altLang="zh-CN" sz="2000" dirty="0"/>
          </a:p>
        </p:txBody>
      </p:sp>
      <p:sp>
        <p:nvSpPr>
          <p:cNvPr id="4" name="QB_7_AS.297_1#5d77c91e6?vja=1&amp;pid=fcbfd48f3&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句意为：中国科学家卢琦因其在应对荒漠化、土地退化和干旱方面的贡献，被联合国环境规划署授予2024年“地球卫士奖”。设空处作谓语，由2024可知，此处应用一般过去时；award与Lu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Qi之间为被动关系，表示“被授予”，应用被动语态；主语是第三人称单数，助动词用was。故填was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awarded。</a:t>
            </a:r>
            <a:endParaRPr lang="en-US" altLang="zh-CN" sz="2200" dirty="0"/>
          </a:p>
        </p:txBody>
      </p:sp>
      <p:sp>
        <p:nvSpPr>
          <p:cNvPr id="5" name="QB_7_BD.298_1#4add24371?vja=1&amp;pid=fcbfd48f3&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299_1#4add24371.blank?vja=1&amp;pid=fcbfd48f3&amp;color=0,0,0&amp;vpa=145&amp;vtp=1"/>
          <p:cNvSpPr/>
          <p:nvPr/>
        </p:nvSpPr>
        <p:spPr>
          <a:xfrm>
            <a:off x="1024001" y="2821559"/>
            <a:ext cx="1141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addressing</a:t>
            </a:r>
            <a:endParaRPr lang="en-US" altLang="zh-CN" sz="2000" dirty="0"/>
          </a:p>
        </p:txBody>
      </p:sp>
      <p:sp>
        <p:nvSpPr>
          <p:cNvPr id="7" name="QB_7_AS.300_1#4add24371?vja=1&amp;pid=fcbfd48f3&amp;color=0,0,0&amp;vtp=1"/>
          <p:cNvSpPr/>
          <p:nvPr/>
        </p:nvSpPr>
        <p:spPr>
          <a:xfrm>
            <a:off x="722376" y="32970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句意见上一题解析。设空处作非谓语，contribution（s）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的贡献”，其中to是介词；address在此处为动词，意为“设法解决”，所以应用其动名词形式addressing。故填addressing。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300_1#4add24371?vja=1&amp;pid=fcbfd48f3&amp;color=0,0,0&amp;vtp=1"/>
          <p:cNvSpPr/>
          <p:nvPr/>
        </p:nvSpPr>
        <p:spPr>
          <a:xfrm>
            <a:off x="722376" y="2149919"/>
            <a:ext cx="10753344" cy="2294255"/>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address一词多义</a:t>
            </a:r>
            <a:endParaRPr lang="en-US" altLang="zh-CN" sz="2200" dirty="0"/>
          </a:p>
          <a:p>
            <a:pPr algn="l">
              <a:lnSpc>
                <a:spcPct val="125000"/>
              </a:lnSpc>
            </a:pP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.住址；通信处；演说；演讲</a:t>
            </a:r>
            <a:endParaRPr lang="en-US" altLang="zh-CN" sz="2200" dirty="0"/>
          </a:p>
          <a:p>
            <a:pPr algn="l">
              <a:lnSpc>
                <a:spcPct val="125000"/>
              </a:lnSpc>
            </a:pP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.演说；演讲；设法解决；处理；称呼（某人）</a:t>
            </a:r>
            <a:endParaRPr lang="en-US" altLang="zh-CN"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1_1#cbd67193b?vja=1&amp;pid=fcbfd48f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7_AN.302_1#cbd67193b.blank?vja=1&amp;pid=fcbfd48f3&amp;color=0,0,0&amp;vpa=146&amp;vtp=1"/>
          <p:cNvSpPr/>
          <p:nvPr/>
        </p:nvSpPr>
        <p:spPr>
          <a:xfrm>
            <a:off x="1049401"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7_AS.303_1#cbd67193b?vja=1&amp;pid=fcbfd48f3&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是首位获得该奖中的“科学与创新”类别的中国人。设空处引导定语从句，关系词代替先行词在从句中作主语，先行词是Chinese，指人，且先行词被first修饰，所以应用关系代词that引导该从句。故填that。</a:t>
            </a:r>
            <a:endParaRPr lang="en-US" altLang="zh-CN" sz="2200" dirty="0"/>
          </a:p>
        </p:txBody>
      </p:sp>
      <p:sp>
        <p:nvSpPr>
          <p:cNvPr id="5" name="QB_7_BD.304_1#4fe123eb8?vja=1&amp;pid=fcbfd48f3&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305_1#4fe123eb8.blank?vja=1&amp;pid=fcbfd48f3&amp;color=0,0,0&amp;vpa=147&amp;vtp=1"/>
          <p:cNvSpPr/>
          <p:nvPr/>
        </p:nvSpPr>
        <p:spPr>
          <a:xfrm>
            <a:off x="1062101" y="24659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7_AS.306_1#4fe123eb8?vja=1&amp;pid=fcbfd48f3&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句意为：联合国环境规划署称，卢琦在实施全球规模最大的造林工程，以及建立专家研究网络和合作伙伴关系方面发挥了关键作用。分析句子结构可知，“carrying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”与“establishing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”之间为并列关系，共同作介词in的宾语，应用连词and连接。故填and。</a:t>
            </a:r>
            <a:endParaRPr lang="en-US" altLang="zh-CN" sz="2200" dirty="0"/>
          </a:p>
        </p:txBody>
      </p:sp>
      <p:sp>
        <p:nvSpPr>
          <p:cNvPr id="8" name="QB_7_BD.307_1#f48fab286?vja=1&amp;pid=fcbfd48f3&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dirty="0"/>
          </a:p>
        </p:txBody>
      </p:sp>
      <p:sp>
        <p:nvSpPr>
          <p:cNvPr id="9" name="QB_7_AN.308_1#f48fab286.blank?vja=1&amp;pid=fcbfd48f3&amp;color=0,0,0&amp;vpa=148&amp;vtp=1"/>
          <p:cNvSpPr/>
          <p:nvPr/>
        </p:nvSpPr>
        <p:spPr>
          <a:xfrm>
            <a:off x="1036701" y="4066159"/>
            <a:ext cx="1606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encouragement</a:t>
            </a:r>
            <a:endParaRPr lang="en-US" altLang="zh-CN" sz="2000" dirty="0"/>
          </a:p>
        </p:txBody>
      </p:sp>
      <p:sp>
        <p:nvSpPr>
          <p:cNvPr id="10" name="QB_7_AS.309_1#f48fab286?vja=1&amp;pid=fcbfd48f3&amp;color=0,0,0&amp;vtp=1"/>
          <p:cNvSpPr/>
          <p:nvPr/>
        </p:nvSpPr>
        <p:spPr>
          <a:xfrm>
            <a:off x="722376" y="4541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句意为：该奖项是对中国林草事业努力和投身治沙工作的科学家和技术专家的最大鼓舞。设空处作表语，且被the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greatest修饰，应用名词。故填encouragement。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0_1#b67c0ce7e?vja=1&amp;pid=fcbfd48f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311_1#b67c0ce7e.blank?vja=1&amp;pid=fcbfd48f3&amp;color=0,0,0&amp;vpa=149&amp;vtp=1"/>
          <p:cNvSpPr/>
          <p:nvPr/>
        </p:nvSpPr>
        <p:spPr>
          <a:xfrm>
            <a:off x="1036701" y="858013"/>
            <a:ext cx="860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devoted</a:t>
            </a:r>
            <a:endParaRPr lang="en-US" altLang="zh-CN" sz="2000" dirty="0"/>
          </a:p>
        </p:txBody>
      </p:sp>
      <p:sp>
        <p:nvSpPr>
          <p:cNvPr id="4" name="QB_7_AS.312_1#b67c0ce7e?vja=1&amp;pid=fcbfd48f3&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to为固定搭配，意为“致力于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”。句中已有系动词is，设空处应用非谓语动词作后置定语。故填devoted。</a:t>
            </a:r>
            <a:endParaRPr lang="en-US" altLang="zh-CN" sz="2200" dirty="0"/>
          </a:p>
        </p:txBody>
      </p:sp>
      <p:sp>
        <p:nvSpPr>
          <p:cNvPr id="5" name="QB_7_BD.313_1#03f2d92f5?vja=1&amp;pid=fcbfd48f3&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314_1#03f2d92f5.blank?vja=1&amp;pid=fcbfd48f3&amp;color=0,0,0&amp;vpa=150&amp;vtp=1"/>
          <p:cNvSpPr/>
          <p:nvPr/>
        </p:nvSpPr>
        <p:spPr>
          <a:xfrm>
            <a:off x="1049401" y="2072259"/>
            <a:ext cx="10842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000" dirty="0"/>
          </a:p>
        </p:txBody>
      </p:sp>
      <p:sp>
        <p:nvSpPr>
          <p:cNvPr id="7" name="QB_7_AS.315_1#03f2d92f5?vja=1&amp;pid=fcbfd48f3&amp;color=0,0,0&amp;vtp=1"/>
          <p:cNvSpPr/>
          <p:nvPr/>
        </p:nvSpPr>
        <p:spPr>
          <a:xfrm>
            <a:off x="722376" y="2547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句意为：一年一度的“地球卫士奖”是联合国（颁发）的最高级别的环境荣誉，表彰为保护环境而付出努力的个人和组织。efforts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sth为固定短语，意为“做某事付出的努力”。故填to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200" dirty="0"/>
          </a:p>
        </p:txBody>
      </p:sp>
      <p:sp>
        <p:nvSpPr>
          <p:cNvPr id="8" name="QB_7_BD.316_1#4fa759320?vja=1&amp;pid=fcbfd48f3&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317_1#4fa759320.blank?vja=1&amp;pid=fcbfd48f3&amp;color=0,0,0&amp;vpa=151&amp;vtp=1"/>
          <p:cNvSpPr/>
          <p:nvPr/>
        </p:nvSpPr>
        <p:spPr>
          <a:xfrm>
            <a:off x="1049401" y="3697859"/>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a:t>
            </a:r>
            <a:endParaRPr lang="en-US" altLang="zh-CN" sz="2000" dirty="0"/>
          </a:p>
        </p:txBody>
      </p:sp>
      <p:sp>
        <p:nvSpPr>
          <p:cNvPr id="10" name="QB_7_AS.318_1#4fa759320?vja=1&amp;pid=fcbfd48f3&amp;color=0,0,0&amp;vtp=1"/>
          <p:cNvSpPr/>
          <p:nvPr/>
        </p:nvSpPr>
        <p:spPr>
          <a:xfrm>
            <a:off x="722376" y="41606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句意为：自2005年以来，已有122位获奖者因其在环境领域展现出的杰出且鼓舞人心的领导力而获得该奖项。由have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honoured可知，句子时态是现在完成时，“since+时间点”常与现在完成时连用，表示“自</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以来”。故填since。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9_1#e23df1f2b?vja=1&amp;pid=fcbfd48f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320_1#e23df1f2b.blank?vja=1&amp;pid=fcbfd48f3&amp;color=0,0,0&amp;vpa=152&amp;vtp=1"/>
          <p:cNvSpPr/>
          <p:nvPr/>
        </p:nvSpPr>
        <p:spPr>
          <a:xfrm>
            <a:off x="1036701" y="845313"/>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actively</a:t>
            </a:r>
            <a:endParaRPr lang="en-US" altLang="zh-CN" sz="2000" dirty="0"/>
          </a:p>
        </p:txBody>
      </p:sp>
      <p:sp>
        <p:nvSpPr>
          <p:cNvPr id="4" name="QB_7_AS.321_1#e23df1f2b?vja=1&amp;pid=fcbfd48f3&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卢琦表示，“地球卫士奖”将激励更多的科学家和生态工作者，尤其是年轻一代，积极为保护全球环境和实现联合国可持续发展目标贡献力量。设空处作状语，修饰动词contribute，应用副词，actively意为“积极地”。故填actively。</a:t>
            </a:r>
            <a:endParaRPr lang="en-US" altLang="zh-CN" sz="2200" dirty="0"/>
          </a:p>
        </p:txBody>
      </p:sp>
      <p:sp>
        <p:nvSpPr>
          <p:cNvPr id="5" name="QB_7_BD.322_1#3e41ae87e?vja=1&amp;pid=fcbfd48f3&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323_1#3e41ae87e.blank?vja=1&amp;pid=fcbfd48f3&amp;color=0,0,0&amp;vpa=153&amp;vtp=1"/>
          <p:cNvSpPr/>
          <p:nvPr/>
        </p:nvSpPr>
        <p:spPr>
          <a:xfrm>
            <a:off x="1189101" y="2465959"/>
            <a:ext cx="93840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effective</a:t>
            </a:r>
            <a:endParaRPr lang="en-US" altLang="zh-CN" sz="2000" dirty="0"/>
          </a:p>
        </p:txBody>
      </p:sp>
      <p:sp>
        <p:nvSpPr>
          <p:cNvPr id="7" name="QB_7_AS.324_1#3e41ae87e?vja=1&amp;pid=fcbfd48f3&amp;color=0,0,0&amp;vtp=1"/>
          <p:cNvSpPr/>
          <p:nvPr/>
        </p:nvSpPr>
        <p:spPr>
          <a:xfrm>
            <a:off x="722376" y="2928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句意为：卢琦还表示，希望通过中国的“一带一路”倡议和全球发展倡议等举措，在全球范围内共享更多有效且适用性强的荒漠化防治技术。设空处与adaptable共同作定语，修饰desertification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technologies，应用形容词，意为“有效的”。故填effective。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324_2#3e41ae87e?vja=1&amp;pid=fcbfd48f3&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B_7_AS.324_3#3e41ae87e?vja=1&amp;pid=fcbfd48f3&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167128" y="1384124"/>
            <a:ext cx="7854696" cy="31363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7_AS.324_4#3e41ae87e?vja=1&amp;pid=fcbfd48f3&amp;color=0,0,0&amp;mp=1&amp;vtp=1"/>
          <p:cNvSpPr/>
          <p:nvPr/>
        </p:nvSpPr>
        <p:spPr>
          <a:xfrm>
            <a:off x="722376" y="4648024"/>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中国科学家卢琦因其在应对荒漠化、土地退化和干旱方面的贡献，被联合国环境规划署授予2024年“地球卫士奖”。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9d83881f.fixed?vja=1&amp;pid=ba588fe2f&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59d83881f.fixed?vja=1&amp;pid=ba588fe2f&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language—Presenting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59d83881f.fixed?vja=1&amp;pid=ba588fe2f&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59d83881f.fixed?vja=1&amp;pid=ba588fe2f&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5_1#ddd2e0d03?vja=1&amp;pid=b7a3b4c79&amp;color=0,0,0&amp;vtp=1&amp;bt=1"/>
          <p:cNvSpPr/>
          <p:nvPr/>
        </p:nvSpPr>
        <p:spPr>
          <a:xfrm>
            <a:off x="722376" y="900000"/>
            <a:ext cx="10753344" cy="49149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[安徽皖北联盟2024高二月考]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Namibia,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（犀牛）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desert-adapted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rhinos.These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Sebulon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Hoeb,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Namibia,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Ebson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Mbunguha.Despite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colossal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（巡逻）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desert-adapted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thrive.Armed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（偷猎）,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horns.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18_2#7138639c2?vja=1&amp;pid=bb8c816b1&amp;color=0,0,0&amp;mp=1&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易混辨析</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way、approach与method的用法区别</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这三个词均表示“方式；方法”。way后可接to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sth或of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sth；approach后常接to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sth；method后接of/for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5_2#ddd2e0d03?vja=1&amp;pid=b7a3b4c79&amp;color=0,0,0&amp;mp=1&amp;vtp=1&amp;bt=1"/>
          <p:cNvSpPr/>
          <p:nvPr/>
        </p:nvSpPr>
        <p:spPr>
          <a:xfrm>
            <a:off x="722376" y="896112"/>
            <a:ext cx="10753344" cy="3390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Namibia’s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Namibia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remarkable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Namibia’s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constitution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1990.With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conservancies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Namibia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pioneered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5_3#ddd2e0d03?vja=1&amp;pid=b7a3b4c79&amp;color=0,0,0&amp;mp=1&amp;vtp=1&amp;bt=1"/>
          <p:cNvSpPr/>
          <p:nvPr/>
        </p:nvSpPr>
        <p:spPr>
          <a:xfrm>
            <a:off x="722376" y="900000"/>
            <a:ext cx="10753344" cy="1866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safeguarding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iconic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desert-adapted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community-driven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mammals.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
        <p:nvSpPr>
          <p:cNvPr id="3" name="QM_6_EX.326_1#ddd2e0d03?vja=1&amp;pid=b7a3b4c79&amp;color=0,0,0&amp;vtp=1"/>
          <p:cNvSpPr/>
          <p:nvPr/>
        </p:nvSpPr>
        <p:spPr>
          <a:xfrm>
            <a:off x="722376" y="2807222"/>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本文是一篇说明文，主要介绍了纳米比亚西北部沙漠平原上犀牛追踪者的工作。他们监测适应沙漠环境的黑犀牛，最终纳米比亚的社区保护模式成功保护了犀牛种群。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7_1#ff0d6e62a?vja=1&amp;pid=ddd2e0d0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8_1#ff0d6e62a.bracket?vja=1&amp;pid=ddd2e0d03&amp;color=0,0,0&amp;vpa=154&amp;vtp=1"/>
          <p:cNvSpPr/>
          <p:nvPr/>
        </p:nvSpPr>
        <p:spPr>
          <a:xfrm>
            <a:off x="638498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27_2#ff0d6e62a.choices?vja=1&amp;pid=ddd2e0d03&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relocate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rhinos.</a:t>
            </a:r>
            <a:endParaRPr lang="en-US" altLang="zh-CN" sz="2000" dirty="0"/>
          </a:p>
        </p:txBody>
      </p:sp>
      <p:sp>
        <p:nvSpPr>
          <p:cNvPr id="5" name="QC_7_AS.329_1#ff0d6e62a?vja=1&amp;pid=ddd2e0d03&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northwestern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Namibia,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trackers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monitor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desert-adapted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rhinos.”和第三段中的“Armed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rhinos’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behaviours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characteristics,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document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observations”可知，犀牛追踪者的主要任务是了解并关注犀牛的现状。故选D项。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0_1#55fae7fbe?vja=1&amp;pid=ddd2e0d0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“colossal”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1_1#55fae7fbe.bracket?vja=1&amp;pid=ddd2e0d03&amp;color=0,0,0&amp;vpa=155&amp;vtp=1"/>
          <p:cNvSpPr/>
          <p:nvPr/>
        </p:nvSpPr>
        <p:spPr>
          <a:xfrm>
            <a:off x="82915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30_2#55fae7fbe.choices?vja=1&amp;pid=ddd2e0d03&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Flexible.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.Massive.</a:t>
            </a:r>
            <a:endParaRPr lang="en-US" altLang="zh-CN" sz="2000" dirty="0"/>
          </a:p>
        </p:txBody>
      </p:sp>
      <p:sp>
        <p:nvSpPr>
          <p:cNvPr id="5" name="QC_7_AS.332_1#55fae7fbe?vja=1&amp;pid=ddd2e0d03&amp;color=0,0,0&amp;vtp=1"/>
          <p:cNvSpPr/>
          <p:nvPr/>
        </p:nvSpPr>
        <p:spPr>
          <a:xfrm>
            <a:off x="722376" y="1696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词义猜测题。根据第一段中的“These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Earth”和画线词前的aware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danger可知，纳米比亚的犀牛是地球上最大的陆地动物之一，遇到它们有潜在危险，由此可推知，画线词意为“巨大的”。故选D项。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3_1#d62770346?vja=1&amp;pid=ddd2e0d03&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Namibia?(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4_1#d62770346.bracket?vja=1&amp;pid=ddd2e0d03&amp;color=0,0,0&amp;mp=1&amp;vpa=156&amp;vtp=1"/>
          <p:cNvSpPr/>
          <p:nvPr/>
        </p:nvSpPr>
        <p:spPr>
          <a:xfrm>
            <a:off x="7536117"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33_2#d62770346.choices?vja=1&amp;pid=ddd2e0d03&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Inconsistent.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.Unnoticed.</a:t>
            </a:r>
            <a:endParaRPr lang="en-US" altLang="zh-CN" sz="2000" dirty="0"/>
          </a:p>
        </p:txBody>
      </p:sp>
      <p:sp>
        <p:nvSpPr>
          <p:cNvPr id="5" name="QC_7_AS.335_1#d62770346?vja=1&amp;pid=ddd2e0d03&amp;color=0,0,0&amp;vtp=1"/>
          <p:cNvSpPr/>
          <p:nvPr/>
        </p:nvSpPr>
        <p:spPr>
          <a:xfrm>
            <a:off x="722376" y="1696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Namibia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lighthouse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Africa.Save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1982,</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witnessing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remarkable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population.”可推知，纳米比亚的保护工作保护了犀牛种群，是富有成效的。故选B项。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6_1#5af4181d6?vja=1&amp;pid=ddd2e0d0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7_1#5af4181d6.bracket?vja=1&amp;pid=ddd2e0d03&amp;color=0,0,0&amp;vpa=157&amp;vtp=1"/>
          <p:cNvSpPr/>
          <p:nvPr/>
        </p:nvSpPr>
        <p:spPr>
          <a:xfrm>
            <a:off x="4470718"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36_2#5af4181d6.choices?vja=1&amp;pid=ddd2e0d03&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community-driven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Namibia.</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rhinos.</a:t>
            </a:r>
            <a:endParaRPr lang="en-US" altLang="zh-CN" sz="2000" dirty="0"/>
          </a:p>
        </p:txBody>
      </p:sp>
      <p:sp>
        <p:nvSpPr>
          <p:cNvPr id="5" name="QC_7_AS.338_1#5af4181d6?vja=1&amp;pid=ddd2e0d03&amp;color=0,0,0&amp;vtp=1"/>
          <p:cNvSpPr/>
          <p:nvPr/>
        </p:nvSpPr>
        <p:spPr>
          <a:xfrm>
            <a:off x="722376" y="2839847"/>
            <a:ext cx="10753344" cy="1913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主旨大意题。通读全文，尤其是根据第一段第一句和最后一段中的“Despite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commitment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ensures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desert-adapted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rhinos,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testament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community-driven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preserving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mammals.”可知，文章主要介绍了纳米比亚社区推动的犀牛保护工作取得巨大成效的事实。故选A项。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8_2#5af4181d6?vja=1&amp;pid=ddd2e0d03&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338_3#5af4181d6?vja=1&amp;pid=ddd2e0d03&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16152" y="1384124"/>
            <a:ext cx="9765792" cy="27066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338_4#5af4181d6?vja=1&amp;pid=ddd2e0d03&amp;color=0,0,0&amp;mp=1&amp;vtp=1"/>
          <p:cNvSpPr/>
          <p:nvPr/>
        </p:nvSpPr>
        <p:spPr>
          <a:xfrm>
            <a:off x="722376" y="42289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尽管有风的天气条件对他们有利，但他们仍然与犀牛保持安全距离，因为他们知道遇到这些大型动物的潜在危险。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55294003e?vja=1&amp;pid=b7a3b4c79&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55294003e?vja=1&amp;pid=b7a3b4c79&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55294003e?vja=1&amp;pid=b7a3b4c79&amp;color=0,0,0&amp;vtp=1"/>
          <p:cNvSpPr/>
          <p:nvPr/>
        </p:nvSpPr>
        <p:spPr>
          <a:xfrm>
            <a:off x="722377" y="1737184"/>
            <a:ext cx="10749631" cy="1871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1.total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.总数</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.总的</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.共计</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2.document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.文件</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.记录，记载</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3.pioneer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.先锋</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.做先锋；倡导</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4.brave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.勇敢的</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.勇敢面对；冒（风险）</a:t>
            </a:r>
            <a:endParaRPr lang="en-US" altLang="zh-CN" sz="100" dirty="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9_1#00fb917fd?vja=1&amp;pid=a4a602de1&amp;color=0,0,0&amp;vtp=1&amp;bt=1"/>
          <p:cNvSpPr/>
          <p:nvPr/>
        </p:nvSpPr>
        <p:spPr>
          <a:xfrm>
            <a:off x="722376" y="900000"/>
            <a:ext cx="10753344" cy="4533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[广西三新学术联盟2024高二联考]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brilliant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unconventional.The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Eileen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Gray.In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1920s,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qualifications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courses.Eileen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herself.Gray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reality.She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classes.Gray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altLang="zh-CN" sz="2000" dirty="0"/>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9_2#00fb917fd?vja=1&amp;pid=a4a602de1&amp;color=0,0,0&amp;mp=1&amp;vtp=1&amp;bt=1"/>
          <p:cNvSpPr/>
          <p:nvPr/>
        </p:nvSpPr>
        <p:spPr>
          <a:xfrm>
            <a:off x="722376" y="896112"/>
            <a:ext cx="10753344" cy="2247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plumbing,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1926,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Monaco.It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E-1027,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
        <p:nvSpPr>
          <p:cNvPr id="3" name="QM_6_EX.340_1#00fb917fd?vja=1&amp;pid=a4a602de1&amp;color=0,0,0&amp;vtp=1"/>
          <p:cNvSpPr/>
          <p:nvPr/>
        </p:nvSpPr>
        <p:spPr>
          <a:xfrm>
            <a:off x="722376" y="3188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本文是一篇记叙文。文章主要介绍了艾琳·格雷面对建筑领域的传统规范，通过自学成才，勇敢地打破常规，成功建造了著名的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E-1027住宅。她的成功源于对独立思考的坚定信念，展现了创新在建筑设计中的重要性。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835541f07?vja=1&amp;pid=bb8c816b1&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endParaRPr lang="en-US" altLang="zh-CN" sz="2000" dirty="0"/>
          </a:p>
        </p:txBody>
      </p:sp>
      <p:sp>
        <p:nvSpPr>
          <p:cNvPr id="3" name="QB_6_AN.20_1#835541f07.blank?vja=1&amp;pid=bb8c816b1&amp;color=0,0,0&amp;mp=1&amp;vpa=7&amp;vtp=1"/>
          <p:cNvSpPr/>
          <p:nvPr/>
        </p:nvSpPr>
        <p:spPr>
          <a:xfrm>
            <a:off x="2951925" y="858013"/>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B_6_AS.21_1#835541f07?vja=1&amp;pid=bb8c816b1&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句意为：我酷爱中国古典文学，花了一些时间读唐诗宋词。have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for是固定短语，意为“酷爱</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”。故填for。</a:t>
            </a:r>
            <a:endParaRPr lang="en-US" altLang="zh-CN" sz="2200" dirty="0"/>
          </a:p>
        </p:txBody>
      </p:sp>
      <p:sp>
        <p:nvSpPr>
          <p:cNvPr id="5" name="QB_6_BD.22_1#ceb06b837?vja=1&amp;pid=bb8c816b1&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starlight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magical.</a:t>
            </a:r>
            <a:endParaRPr lang="en-US" altLang="zh-CN" sz="2000" dirty="0"/>
          </a:p>
        </p:txBody>
      </p:sp>
      <p:sp>
        <p:nvSpPr>
          <p:cNvPr id="6" name="QB_6_AN.23_1#ceb06b837.blank?vja=1&amp;pid=bb8c816b1&amp;color=0,0,0&amp;vpa=8&amp;vtp=1"/>
          <p:cNvSpPr/>
          <p:nvPr/>
        </p:nvSpPr>
        <p:spPr>
          <a:xfrm>
            <a:off x="4431665" y="2458847"/>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reflected</a:t>
            </a:r>
            <a:endParaRPr lang="en-US" altLang="zh-CN" sz="2000" dirty="0"/>
          </a:p>
        </p:txBody>
      </p:sp>
      <p:sp>
        <p:nvSpPr>
          <p:cNvPr id="7" name="QB_6_AS.24_1#ceb06b837?vja=1&amp;pid=bb8c816b1&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徒步旅行者发现，山间湖泊中倒映着星光，使夜晚真正美妙。分析句子结构可知，此处为“find+宾语+宾补”复合结构，设空处作宾补，reflect与starlight之间为逻辑上的被动关系，应用过去分词形式作宾补。故填reflec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1_1#8b1559f68.choices?vja=1&amp;pid=00fb917fd&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B.Therefore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C.Instead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.Moreover</a:t>
            </a:r>
            <a:endParaRPr lang="en-US" altLang="zh-CN" sz="2000" dirty="0"/>
          </a:p>
        </p:txBody>
      </p:sp>
      <p:sp>
        <p:nvSpPr>
          <p:cNvPr id="3" name="QC_7_AN.342_1#8b1559f68.bracket?vja=1&amp;pid=00fb917fd&amp;color=0,0,0&amp;vpa=158&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43_1#8b1559f68?vja=1&amp;pid=00fb917fd&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outsider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friends.”和下文they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perspectives可知，此处表示局外人不是没有朋友的奇怪的人，而是挑战既定价值观和观点的人，前后为转折关系。故选C项。</a:t>
            </a:r>
            <a:endParaRPr lang="en-US" altLang="zh-CN" sz="2200" dirty="0"/>
          </a:p>
        </p:txBody>
      </p:sp>
      <p:sp>
        <p:nvSpPr>
          <p:cNvPr id="5" name="QC_7_BD.344_1#56c97f447.choices?vja=1&amp;pid=00fb917fd&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.conventionally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B.independently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C.carefully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endParaRPr lang="en-US" altLang="zh-CN" sz="2000" dirty="0"/>
          </a:p>
        </p:txBody>
      </p:sp>
      <p:sp>
        <p:nvSpPr>
          <p:cNvPr id="6" name="QC_7_AN.345_1#56c97f447.bracket?vja=1&amp;pid=00fb917fd&amp;color=0,0,0&amp;vpa=159&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46_1#56c97f447?vja=1&amp;pid=00fb917fd&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brilliant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unconventional.”可知，设空处所在句与下文构成转折，下文说成功的事业总是不按常规，由此可推知，教育体系教导人们以传统方式思考。conventionally意为“按照惯例”。故选A项。independently意为“独立地”。</a:t>
            </a:r>
            <a:endParaRPr lang="en-US" altLang="zh-CN" sz="2200" dirty="0"/>
          </a:p>
        </p:txBody>
      </p:sp>
      <p:sp>
        <p:nvSpPr>
          <p:cNvPr id="8" name="QC_7_BD.347_1#40c11c421.choices?vja=1&amp;pid=00fb917fd&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B.challenging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endParaRPr lang="en-US" altLang="zh-CN" sz="2000" dirty="0"/>
          </a:p>
        </p:txBody>
      </p:sp>
      <p:sp>
        <p:nvSpPr>
          <p:cNvPr id="9" name="QC_7_AN.348_1#40c11c421.bracket?vja=1&amp;pid=00fb917fd&amp;color=0,0,0&amp;vpa=160&amp;vtp=1"/>
          <p:cNvSpPr/>
          <p:nvPr/>
        </p:nvSpPr>
        <p:spPr>
          <a:xfrm>
            <a:off x="1176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49_1#40c11c421?vja=1&amp;pid=00fb917fd&amp;color=0,0,0&amp;vtp=1"/>
          <p:cNvSpPr/>
          <p:nvPr/>
        </p:nvSpPr>
        <p:spPr>
          <a:xfrm>
            <a:off x="722376" y="4541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brilliant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unconventional.The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self-taught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fresh”可知，自学者可能会产生新颖的成果。innovative意为“创新的”。故选D项。individual意为“单独的”；challenging意为“挑战性的”。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0_1#a48326ed1.choices?vja=1&amp;pid=00fb917fd&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B.controlled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C.established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endParaRPr lang="en-US" altLang="zh-CN" sz="2000" dirty="0"/>
          </a:p>
        </p:txBody>
      </p:sp>
      <p:sp>
        <p:nvSpPr>
          <p:cNvPr id="3" name="QC_7_AN.351_1#a48326ed1.bracket?vja=1&amp;pid=00fb917fd&amp;color=0,0,0&amp;vpa=161&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52_1#a48326ed1?vja=1&amp;pid=00fb917fd&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1920s,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qualifications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architect.”和strictly可知，在20世纪20年代，成为一名建筑师需要严格的限制条件，而男性完全控制着参加学术课程的机会。故选B项。</a:t>
            </a:r>
            <a:endParaRPr lang="en-US" altLang="zh-CN" sz="2200" dirty="0"/>
          </a:p>
        </p:txBody>
      </p:sp>
      <p:sp>
        <p:nvSpPr>
          <p:cNvPr id="5" name="QC_7_BD.353_1#e1291089c.choices?vja=1&amp;pid=00fb917fd&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B.attempted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endParaRPr lang="en-US" altLang="zh-CN" sz="2000" dirty="0"/>
          </a:p>
        </p:txBody>
      </p:sp>
      <p:sp>
        <p:nvSpPr>
          <p:cNvPr id="6" name="QC_7_AN.354_1#e1291089c.bracket?vja=1&amp;pid=00fb917fd&amp;color=0,0,0&amp;vpa=162&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55_1#e1291089c?vja=1&amp;pid=00fb917fd&amp;color=0,0,0&amp;vtp=1"/>
          <p:cNvSpPr/>
          <p:nvPr/>
        </p:nvSpPr>
        <p:spPr>
          <a:xfrm>
            <a:off x="722376" y="29287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根据上文“Men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strictly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courses.”和下文“Gray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hammer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nails,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reality.She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classes.”可知，她拒绝接受传统的束缚。故选C项。</a:t>
            </a:r>
            <a:endParaRPr lang="en-US" altLang="zh-CN" sz="2200" dirty="0"/>
          </a:p>
        </p:txBody>
      </p:sp>
      <p:sp>
        <p:nvSpPr>
          <p:cNvPr id="8" name="QC_7_BD.356_1#309b92092.choices?vja=1&amp;pid=00fb917fd&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B.interest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C.life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.vision</a:t>
            </a:r>
            <a:endParaRPr lang="en-US" altLang="zh-CN" sz="2000" dirty="0"/>
          </a:p>
        </p:txBody>
      </p:sp>
      <p:sp>
        <p:nvSpPr>
          <p:cNvPr id="9" name="QC_7_AN.357_1#309b92092.bracket?vja=1&amp;pid=00fb917fd&amp;color=0,0,0&amp;vpa=163&amp;vtp=1"/>
          <p:cNvSpPr/>
          <p:nvPr/>
        </p:nvSpPr>
        <p:spPr>
          <a:xfrm>
            <a:off x="1176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58_1#309b92092?vja=1&amp;pid=00fb917fd&amp;color=0,0,0&amp;vtp=1"/>
          <p:cNvSpPr/>
          <p:nvPr/>
        </p:nvSpPr>
        <p:spPr>
          <a:xfrm>
            <a:off x="722376" y="4541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根据上文“Gray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hammer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nails”和下文“She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classes.”可知，格雷拿起工具，把她的设想变成了现实。故选D项。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9_1#133a30424.choices?vja=1&amp;pid=00fb917fd&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B.skills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C.standards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endParaRPr lang="en-US" altLang="zh-CN" sz="2000" dirty="0"/>
          </a:p>
        </p:txBody>
      </p:sp>
      <p:sp>
        <p:nvSpPr>
          <p:cNvPr id="3" name="QC_7_AN.360_1#133a30424.bracket?vja=1&amp;pid=00fb917fd&amp;color=0,0,0&amp;vpa=164&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61_1#133a30424?vja=1&amp;pid=00fb917fd&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根据上文“Men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strictly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courses.”和taught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herself可知，她没有接受传统的学校建筑培训，而是自学了成为建筑师所需的技能。故选B项。</a:t>
            </a:r>
            <a:endParaRPr lang="en-US" altLang="zh-CN" sz="2200" dirty="0"/>
          </a:p>
        </p:txBody>
      </p:sp>
      <p:sp>
        <p:nvSpPr>
          <p:cNvPr id="5" name="QC_7_BD.362_1#6017f80b4.choices?vja=1&amp;pid=00fb917fd&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6" name="QC_7_AN.363_1#6017f80b4.bracket?vja=1&amp;pid=00fb917fd&amp;color=0,0,0&amp;vpa=165&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64_1#6017f80b4?vja=1&amp;pid=00fb917fd&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根据上文Gray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predictable和下文the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profession可知，其他建筑师的作品很容易被人猜到，因为他们严格遵循建筑设计规则。故选C项。</a:t>
            </a:r>
            <a:endParaRPr lang="en-US" altLang="zh-CN" sz="2200" dirty="0"/>
          </a:p>
        </p:txBody>
      </p:sp>
      <p:sp>
        <p:nvSpPr>
          <p:cNvPr id="8" name="QC_7_BD.365_1#1d3db084f.choices?vja=1&amp;pid=00fb917fd&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B.assessed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.replaced</a:t>
            </a:r>
            <a:endParaRPr lang="en-US" altLang="zh-CN" sz="2000" dirty="0"/>
          </a:p>
        </p:txBody>
      </p:sp>
      <p:sp>
        <p:nvSpPr>
          <p:cNvPr id="9" name="QC_7_AN.366_1#1d3db084f.bracket?vja=1&amp;pid=00fb917fd&amp;color=0,0,0&amp;vpa=166&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67_1#1d3db084f?vja=1&amp;pid=00fb917fd&amp;color=0,0,0&amp;vtp=1"/>
          <p:cNvSpPr/>
          <p:nvPr/>
        </p:nvSpPr>
        <p:spPr>
          <a:xfrm>
            <a:off x="722376" y="4160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practices可知，知名的建筑公司一直在重复相同的旧设计和做法。故选A项。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8_1#7a8da8015.choices?vja=1&amp;pid=00fb917fd&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B.separately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C.enthusiastically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.reasonably</a:t>
            </a:r>
            <a:endParaRPr lang="en-US" altLang="zh-CN" sz="2000" dirty="0"/>
          </a:p>
        </p:txBody>
      </p:sp>
      <p:sp>
        <p:nvSpPr>
          <p:cNvPr id="3" name="QC_7_AN.369_1#7a8da8015.bracket?vja=1&amp;pid=00fb917fd&amp;color=0,0,0&amp;vpa=167&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70_1#7a8da8015?vja=1&amp;pid=00fb917fd&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practices.”和下文she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可知，她意识到如果她不遵循传统的设计规则，而是找寻不同的设计方式，她就会脱颖而出。differently意为“不同地”。故选A项。separately意为“分别地”；enthusiastically意为“热心地”；reasonably意为“合理地”。</a:t>
            </a:r>
            <a:endParaRPr lang="en-US" altLang="zh-CN" sz="2200" dirty="0"/>
          </a:p>
        </p:txBody>
      </p:sp>
      <p:sp>
        <p:nvSpPr>
          <p:cNvPr id="5" name="QC_7_BD.371_1#648145839.choices?vja=1&amp;pid=00fb917fd&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.insurance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B.ability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C.testing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endParaRPr lang="en-US" altLang="zh-CN" sz="2000" dirty="0"/>
          </a:p>
        </p:txBody>
      </p:sp>
      <p:sp>
        <p:nvSpPr>
          <p:cNvPr id="6" name="QC_7_AN.372_1#648145839.bracket?vja=1&amp;pid=00fb917fd&amp;color=0,0,0&amp;vpa=168&amp;vtp=1"/>
          <p:cNvSpPr/>
          <p:nvPr/>
        </p:nvSpPr>
        <p:spPr>
          <a:xfrm>
            <a:off x="1294003" y="2885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73_1#648145839?vja=1&amp;pid=00fb917fd&amp;color=0,0,0&amp;vtp=1"/>
          <p:cNvSpPr/>
          <p:nvPr/>
        </p:nvSpPr>
        <p:spPr>
          <a:xfrm>
            <a:off x="722376" y="3309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herself.”和“She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classes.”可知，格雷并没有接受正规的建筑师培训，而是通过自学，从书籍和夜校课程中获取了必要的知识和技能，所以她是一个没有受过训练的人。故选D项。insurance意为“保险”。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4_1#4cdda4825.choices?vja=1&amp;pid=00fb917fd&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B.attractive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C.structural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.technical</a:t>
            </a:r>
            <a:endParaRPr lang="en-US" altLang="zh-CN" sz="2000" dirty="0"/>
          </a:p>
        </p:txBody>
      </p:sp>
      <p:sp>
        <p:nvSpPr>
          <p:cNvPr id="3" name="QC_7_AN.375_1#4cdda4825.bracket?vja=1&amp;pid=00fb917fd&amp;color=0,0,0&amp;vpa=169&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76_1#4cdda4825?vja=1&amp;pid=00fb917fd&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根据上文“build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attracting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producing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detailed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electrical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circuits,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plumbing”可知，格雷从头开始建一栋房子，她独自设计电路、水管和结构形式。structural意为“结构的”。故选C项。educational意为“教育的”；technical意为“技术的”。</a:t>
            </a:r>
            <a:endParaRPr lang="en-US" altLang="zh-CN" sz="2200" dirty="0"/>
          </a:p>
        </p:txBody>
      </p:sp>
      <p:sp>
        <p:nvSpPr>
          <p:cNvPr id="5" name="QC_7_BD.377_1#19c6d0c07.choices?vja=1&amp;pid=00fb917fd&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B.sought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C.deserved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.sustained</a:t>
            </a:r>
            <a:endParaRPr lang="en-US" altLang="zh-CN" sz="2000" dirty="0"/>
          </a:p>
        </p:txBody>
      </p:sp>
      <p:sp>
        <p:nvSpPr>
          <p:cNvPr id="6" name="QC_7_AN.378_1#19c6d0c07.bracket?vja=1&amp;pid=00fb917fd&amp;color=0,0,0&amp;vpa=170&amp;vtp=1"/>
          <p:cNvSpPr/>
          <p:nvPr/>
        </p:nvSpPr>
        <p:spPr>
          <a:xfrm>
            <a:off x="1303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79_1#19c6d0c07?vja=1&amp;pid=00fb917fd&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根据下文“international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recognition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masterpiece,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in”可知，E-1027住宅立即获得了国际认可。故选A项。</a:t>
            </a:r>
            <a:endParaRPr lang="en-US" altLang="zh-CN" sz="2200" dirty="0"/>
          </a:p>
        </p:txBody>
      </p:sp>
      <p:sp>
        <p:nvSpPr>
          <p:cNvPr id="8" name="QC_7_BD.380_1#a8f20bc1e.choices?vja=1&amp;pid=00fb917fd&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B.achievement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C.adjustment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.advancement</a:t>
            </a:r>
            <a:endParaRPr lang="en-US" altLang="zh-CN" sz="2000" dirty="0"/>
          </a:p>
        </p:txBody>
      </p:sp>
      <p:sp>
        <p:nvSpPr>
          <p:cNvPr id="9" name="QC_7_AN.381_1#a8f20bc1e.bracket?vja=1&amp;pid=00fb917fd&amp;color=0,0,0&amp;vpa=171&amp;vtp=1"/>
          <p:cNvSpPr/>
          <p:nvPr/>
        </p:nvSpPr>
        <p:spPr>
          <a:xfrm>
            <a:off x="1303401" y="373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82_1#a8f20bc1e?vja=1&amp;pid=00fb917fd&amp;color=0,0,0&amp;vtp=1"/>
          <p:cNvSpPr/>
          <p:nvPr/>
        </p:nvSpPr>
        <p:spPr>
          <a:xfrm>
            <a:off x="722376" y="41606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E-1027,</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recognition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masterpiece,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in.”和下文shocked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university可知，她的成就震惊了在大学学习了多年的建筑师们。故选B项。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3_1#ee6250747.choices?vja=1&amp;pid=00fb917fd&amp;color=0,0,0&amp;vtp=1"/>
          <p:cNvSpPr/>
          <p:nvPr/>
        </p:nvSpPr>
        <p:spPr>
          <a:xfrm>
            <a:off x="722376" y="9000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B.curiosity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C.confidence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endParaRPr lang="en-US" altLang="zh-CN" sz="2000" dirty="0"/>
          </a:p>
        </p:txBody>
      </p:sp>
      <p:sp>
        <p:nvSpPr>
          <p:cNvPr id="3" name="QC_7_AS.385_1#ee6250747?vja=1&amp;pid=00fb917fd&amp;color=0,0,0&amp;vtp=1"/>
          <p:cNvSpPr/>
          <p:nvPr/>
        </p:nvSpPr>
        <p:spPr>
          <a:xfrm>
            <a:off x="722376" y="13285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根据语境和下文think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independently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contributed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success可知，独立思考和独立行动的自信促成了她的巨大成功。故选C项。</a:t>
            </a:r>
            <a:endParaRPr lang="en-US" altLang="zh-CN" sz="2200" dirty="0"/>
          </a:p>
        </p:txBody>
      </p:sp>
      <p:sp>
        <p:nvSpPr>
          <p:cNvPr id="4" name="QC_7_AN.384_1#ee6250747.bracket?vja=1&amp;pid=00fb917fd&amp;color=0,0,0&amp;vpa=172&amp;vtp=1"/>
          <p:cNvSpPr/>
          <p:nvPr/>
        </p:nvSpPr>
        <p:spPr>
          <a:xfrm>
            <a:off x="1303401" y="9000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a5cdcce6.fixed?vja=1&amp;pid=8a4d92820&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9a5cdcce6.fixed?vja=1&amp;pid=8a4d92820&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9a5cdcce6.fixed?vja=1&amp;pid=8a4d92820&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建议用时：50分钟</a:t>
            </a:r>
            <a:endParaRPr lang="en-US" altLang="zh-CN" sz="2000" dirty="0"/>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86_1#7bb907716?vja=1&amp;pid=eaa071b7d&amp;color=0,0,0&amp;vtp=1&amp;bt=1"/>
          <p:cNvSpPr/>
          <p:nvPr/>
        </p:nvSpPr>
        <p:spPr>
          <a:xfrm>
            <a:off x="722376" y="900000"/>
            <a:ext cx="10753344" cy="5676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[河南南阳六校2025高二联考]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nine.You’ve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magnesium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mid-afternoon,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exhausted.So,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refreshed,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dreams.Tiredness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awake.If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self-imposed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micro-decisions.Some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certification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fatigue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Tree>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86_2#7bb907716?vja=1&amp;pid=eaa071b7d&amp;color=0,0,0&amp;mp=1&amp;vtp=1&amp;bt=1"/>
          <p:cNvSpPr/>
          <p:nvPr/>
        </p:nvSpPr>
        <p:spPr>
          <a:xfrm>
            <a:off x="722376" y="896112"/>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consciously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else’s.Emotional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anticipating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frustrating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unacknowledged.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bandwidth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goes.Reducing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overload,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5_EX.387_1#7bb907716?vja=1&amp;pid=eaa071b7d&amp;color=0,0,0&amp;vtp=1"/>
          <p:cNvSpPr/>
          <p:nvPr/>
        </p:nvSpPr>
        <p:spPr>
          <a:xfrm>
            <a:off x="722376" y="4712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】本文是一篇说明文，主要阐述了人们即使睡眠充足仍感疲惫的原因，包括决策疲劳和情感劳动等，并给出了相关建议。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88_1#60bfc51b7?vja=1&amp;pid=7bb90771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89_1#60bfc51b7.bracket?vja=1&amp;pid=7bb907716&amp;color=0,0,0&amp;vpa=173&amp;vtp=1"/>
          <p:cNvSpPr/>
          <p:nvPr/>
        </p:nvSpPr>
        <p:spPr>
          <a:xfrm>
            <a:off x="79216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388_2#60bfc51b7.choices?vja=1&amp;pid=7bb907716&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overloaded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endParaRPr lang="en-US" altLang="zh-CN" sz="2000" dirty="0"/>
          </a:p>
        </p:txBody>
      </p:sp>
      <p:sp>
        <p:nvSpPr>
          <p:cNvPr id="5" name="QC_6_AS.390_1#60bfc51b7?vja=1&amp;pid=7bb907716&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exhausted,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bedtime;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self-imposed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day.”可知，人们即使睡了很久仍然感到疲惫，可能是由决策数量、情感劳动和自我施加的压力等引起的，即过多压力导致大脑超负荷。故选B项。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2664c1fa2?vja=1&amp;pid=bb8c816b1&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a:t>
            </a:r>
            <a:endParaRPr lang="en-US" altLang="zh-CN" sz="2000" dirty="0"/>
          </a:p>
        </p:txBody>
      </p:sp>
      <p:sp>
        <p:nvSpPr>
          <p:cNvPr id="3" name="QB_6_AN.26_1#2664c1fa2.blank?vja=1&amp;pid=bb8c816b1&amp;color=0,0,0&amp;mp=1&amp;vpa=9&amp;vtp=1"/>
          <p:cNvSpPr/>
          <p:nvPr/>
        </p:nvSpPr>
        <p:spPr>
          <a:xfrm>
            <a:off x="1725676" y="1226313"/>
            <a:ext cx="846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flowing</a:t>
            </a:r>
            <a:endParaRPr lang="en-US" altLang="zh-CN" sz="2000" dirty="0"/>
          </a:p>
        </p:txBody>
      </p:sp>
      <p:sp>
        <p:nvSpPr>
          <p:cNvPr id="4" name="QB_6_AS.27_1#2664c1fa2?vja=1&amp;pid=bb8c816b1&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好的倾听者会参与谈话，提出想法和问题，让谈话保持流畅。分析句子结构可知，此处为“keep+宾语+宾补”复合结构，设空处作宾补，且flow与talk之间为逻辑上的主动关系，应用现在分词形式。故填flowing。</a:t>
            </a:r>
            <a:endParaRPr lang="en-US" altLang="zh-CN" sz="2200" dirty="0"/>
          </a:p>
        </p:txBody>
      </p:sp>
      <p:sp>
        <p:nvSpPr>
          <p:cNvPr id="5" name="QB_6_BD.28_1#c3678265e?vja=1&amp;pid=bb8c816b1&amp;color=0,0,0&amp;vtp=1"/>
          <p:cNvSpPr/>
          <p:nvPr/>
        </p:nvSpPr>
        <p:spPr>
          <a:xfrm>
            <a:off x="722376" y="2887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necklace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yesterday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evening.</a:t>
            </a:r>
            <a:endParaRPr lang="en-US" altLang="zh-CN" sz="2000" dirty="0"/>
          </a:p>
        </p:txBody>
      </p:sp>
      <p:sp>
        <p:nvSpPr>
          <p:cNvPr id="6" name="QB_6_AN.29_1#c3678265e.blank?vja=1&amp;pid=bb8c816b1&amp;color=0,0,0&amp;vpa=10&amp;vtp=1"/>
          <p:cNvSpPr/>
          <p:nvPr/>
        </p:nvSpPr>
        <p:spPr>
          <a:xfrm>
            <a:off x="6841236" y="2836545"/>
            <a:ext cx="1071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belonging</a:t>
            </a:r>
            <a:endParaRPr lang="en-US" altLang="zh-CN" sz="2000" dirty="0"/>
          </a:p>
        </p:txBody>
      </p:sp>
      <p:sp>
        <p:nvSpPr>
          <p:cNvPr id="7" name="QB_6_AS.30_1#c3678265e?vja=1&amp;pid=bb8c816b1&amp;color=0,0,0&amp;vtp=1"/>
          <p:cNvSpPr/>
          <p:nvPr/>
        </p:nvSpPr>
        <p:spPr>
          <a:xfrm>
            <a:off x="722376" y="3690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句意为：昨天晚上,她丢失了属于自己的价值不菲的项链，这让她很难过。分析句子结构可知，此处作后置定语，修饰necklace，应用非谓语动词，belong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sb意为“属于某人”，通常物作主语，不用被动语态，所以此处应使用现在分词形式。故填belonging。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1_1#fdc8489ef?vja=1&amp;pid=7bb90771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fatigue”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2_1#fdc8489ef.bracket?vja=1&amp;pid=7bb907716&amp;color=0,0,0&amp;vpa=174&amp;vtp=1"/>
          <p:cNvSpPr/>
          <p:nvPr/>
        </p:nvSpPr>
        <p:spPr>
          <a:xfrm>
            <a:off x="954252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391_2#fdc8489ef.choices?vja=1&amp;pid=7bb907716&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endParaRPr lang="en-US" altLang="zh-CN" sz="2000" dirty="0"/>
          </a:p>
        </p:txBody>
      </p:sp>
      <p:sp>
        <p:nvSpPr>
          <p:cNvPr id="5" name="QC_6_AS.393_1#fdc8489ef?vja=1&amp;pid=7bb907716&amp;color=0,0,0&amp;vtp=1"/>
          <p:cNvSpPr/>
          <p:nvPr/>
        </p:nvSpPr>
        <p:spPr>
          <a:xfrm>
            <a:off x="722376" y="2839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词义猜测题。根据第三段中的“But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capacity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decision-making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low.”可知，大脑每天的决策能力有限，一旦突破该极限，认知能量就会开始不足，从而感到疲惫。由此可知，画线短语decision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fatigue指的是因作太多选择而导致的疲惫。故选C项。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4_1#0250aed0d?vja=1&amp;pid=7bb90771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5_1#0250aed0d.bracket?vja=1&amp;pid=7bb907716&amp;color=0,0,0&amp;vpa=175&amp;vtp=1"/>
          <p:cNvSpPr/>
          <p:nvPr/>
        </p:nvSpPr>
        <p:spPr>
          <a:xfrm>
            <a:off x="79788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394_2#0250aed0d.choices?vja=1&amp;pid=7bb907716&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A.Preparing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B.Managing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deadline.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D.Supporting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hardships.</a:t>
            </a:r>
            <a:endParaRPr lang="en-US" altLang="zh-CN" sz="2000" dirty="0"/>
          </a:p>
        </p:txBody>
      </p:sp>
      <p:sp>
        <p:nvSpPr>
          <p:cNvPr id="5" name="QC_6_AS.396_1#0250aed0d?vja=1&amp;pid=7bb907716&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推理判断题。根据第四段中的“managing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else’s”和“Emotional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invisible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anticipating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facilitating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birthdays,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remembering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”可知，情感劳动包括关注他人需求、促进社交互动和调控周围情绪氛围等无形的工作。“支持正在经历苦难的一位朋友”是情感劳动的例子。故选D项。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7_1#8eec3d463?vja=1&amp;pid=7bb90771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8_1#8eec3d463.bracket?vja=1&amp;pid=7bb907716&amp;color=0,0,0&amp;vpa=176&amp;vtp=1"/>
          <p:cNvSpPr/>
          <p:nvPr/>
        </p:nvSpPr>
        <p:spPr>
          <a:xfrm>
            <a:off x="776928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397_2#8eec3d463.choices?vja=1&amp;pid=7bb907716&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A.Quitting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C.Avoiding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.Restricting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endParaRPr lang="en-US" altLang="zh-CN" sz="2000" dirty="0"/>
          </a:p>
        </p:txBody>
      </p:sp>
      <p:sp>
        <p:nvSpPr>
          <p:cNvPr id="5" name="QC_6_AS.399_1#8eec3d463?vja=1&amp;pid=7bb907716&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bandwidth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goes.”和setting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boundaries可知，作者建议通过设置心理与情感界限来减少精力消耗并维持平衡。故选D项。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9_2#8eec3d463?vja=1&amp;pid=7bb907716&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000" dirty="0"/>
          </a:p>
        </p:txBody>
      </p:sp>
      <p:pic>
        <p:nvPicPr>
          <p:cNvPr id="3" name="QC_6_AS.399_3#8eec3d463?vja=1&amp;pid=7bb907716&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121408" y="1384124"/>
            <a:ext cx="7946136" cy="40599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0_1#7e97367a5?vja=1&amp;pid=6809d7510&amp;color=0,0,0&amp;vtp=1&amp;bt=1"/>
          <p:cNvSpPr/>
          <p:nvPr/>
        </p:nvSpPr>
        <p:spPr>
          <a:xfrm>
            <a:off x="722376" y="896112"/>
            <a:ext cx="10753344" cy="453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[山东泰安2025期末]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p:txBody>
      </p:sp>
      <p:sp>
        <p:nvSpPr>
          <p:cNvPr id="3" name="QM_5_AN.401_1#7e97367a5.blank?vja=1&amp;pid=6809d7510&amp;color=0,0,0&amp;vpa=177&amp;vtp=1"/>
          <p:cNvSpPr/>
          <p:nvPr/>
        </p:nvSpPr>
        <p:spPr>
          <a:xfrm>
            <a:off x="8900351" y="858012"/>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5_AN.402_1#7e97367a5.blank?vja=1&amp;pid=6809d7510&amp;color=0,0,0&amp;vpa=178&amp;vtp=1"/>
          <p:cNvSpPr/>
          <p:nvPr/>
        </p:nvSpPr>
        <p:spPr>
          <a:xfrm>
            <a:off x="10293414" y="2001012"/>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5" name="QM_5_AN.403_1#7e97367a5.blank?vja=1&amp;pid=6809d7510&amp;color=0,0,0&amp;vpa=179&amp;vtp=1"/>
          <p:cNvSpPr/>
          <p:nvPr/>
        </p:nvSpPr>
        <p:spPr>
          <a:xfrm>
            <a:off x="3602101" y="5049012"/>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4_1#7e97367a5?vja=1&amp;pid=6809d7510&amp;color=0,0,0&amp;vtp=1&amp;bt=1"/>
          <p:cNvSpPr/>
          <p:nvPr/>
        </p:nvSpPr>
        <p:spPr>
          <a:xfrm>
            <a:off x="722376" y="900000"/>
            <a:ext cx="10753344" cy="453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farming.4.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offshore.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ocean-themed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documentaries.5.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instantly.</a:t>
            </a:r>
            <a:endParaRPr lang="en-US" altLang="zh-CN" sz="2000" dirty="0"/>
          </a:p>
        </p:txBody>
      </p:sp>
      <p:sp>
        <p:nvSpPr>
          <p:cNvPr id="3" name="QM_5_AN.405_1#7e97367a5.blank?vja=1&amp;pid=6809d7510&amp;color=0,0,0&amp;vpa=180&amp;vtp=1"/>
          <p:cNvSpPr/>
          <p:nvPr/>
        </p:nvSpPr>
        <p:spPr>
          <a:xfrm>
            <a:off x="8477250" y="1623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M_5_AN.406_1#7e97367a5.blank?vja=1&amp;pid=6809d7510&amp;color=0,0,0&amp;vpa=181&amp;vtp=1"/>
          <p:cNvSpPr/>
          <p:nvPr/>
        </p:nvSpPr>
        <p:spPr>
          <a:xfrm>
            <a:off x="10039477" y="4671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7_1#7e97367a5?vja=1&amp;pid=6809d7510&amp;color=0,0,0&amp;vtp=1&amp;bt=1"/>
          <p:cNvSpPr/>
          <p:nvPr/>
        </p:nvSpPr>
        <p:spPr>
          <a:xfrm>
            <a:off x="722376" y="896112"/>
            <a:ext cx="10753344" cy="2633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fossil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F.Anyway,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remarkably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G.Additionally,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endParaRPr lang="en-US" altLang="zh-CN" sz="2000" dirty="0"/>
          </a:p>
        </p:txBody>
      </p:sp>
      <p:sp>
        <p:nvSpPr>
          <p:cNvPr id="3" name="QM_5_EX.408_1#7e97367a5?vja=1&amp;pid=6809d7510&amp;color=0,0,0&amp;vtp=1"/>
          <p:cNvSpPr/>
          <p:nvPr/>
        </p:nvSpPr>
        <p:spPr>
          <a:xfrm>
            <a:off x="722376" y="3534156"/>
            <a:ext cx="11010900" cy="351409"/>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本文是一篇说明文。文章主要介绍了世界海洋日、海洋的重要性以及保护海洋的举措。</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9_1#e85f669ba?vja=1&amp;pid=7e97367a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10_1#e85f669ba.blank?vja=1&amp;pid=7e97367a5&amp;color=0,0,0&amp;vpa=182&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6_AS.411_1#e85f669ba?vja=1&amp;pid=7e97367a5&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讲到没有海洋，地球上的生命就无法存在；空后则讲到世界海洋日是增进对海洋的了解并认识到我们为何必须改变这一糟糕局面的时刻。由此可知，设空处与上文构成转折，并引出下文对世界海洋日的介绍，B项（然而，我们的海洋正处于危险之中）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danger呼应空后的bad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situation，符合语境。故选B项。</a:t>
            </a:r>
            <a:endParaRPr lang="en-US" altLang="zh-CN" sz="2200" dirty="0"/>
          </a:p>
        </p:txBody>
      </p:sp>
      <p:sp>
        <p:nvSpPr>
          <p:cNvPr id="5" name="QB_6_BD.412_1#3d3626c26?vja=1&amp;pid=7e97367a5&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13_1#3d3626c26.blank?vja=1&amp;pid=7e97367a5&amp;color=0,0,0&amp;vpa=183&amp;vtp=1"/>
          <p:cNvSpPr/>
          <p:nvPr/>
        </p:nvSpPr>
        <p:spPr>
          <a:xfrm>
            <a:off x="1024001" y="2834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B_6_AS.414_1#3d3626c26?vja=1&amp;pid=7e97367a5&amp;color=0,0,0&amp;vtp=1"/>
          <p:cNvSpPr/>
          <p:nvPr/>
        </p:nvSpPr>
        <p:spPr>
          <a:xfrm>
            <a:off x="722376" y="3297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上文指出地球上约71%的面积被海洋覆盖，D项（那就是为什么我们称地球为“蓝色星球”）与上文构成因果关系，符合语境，故选D项。</a:t>
            </a:r>
            <a:endParaRPr lang="en-US" altLang="zh-CN" sz="2200" dirty="0"/>
          </a:p>
        </p:txBody>
      </p:sp>
      <p:sp>
        <p:nvSpPr>
          <p:cNvPr id="8" name="QB_6_BD.415_1#94e77ff82?vja=1&amp;pid=7e97367a5&amp;color=0,0,0&amp;vtp=1"/>
          <p:cNvSpPr/>
          <p:nvPr/>
        </p:nvSpPr>
        <p:spPr>
          <a:xfrm>
            <a:off x="722376" y="4104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416_1#94e77ff82.blank?vja=1&amp;pid=7e97367a5&amp;color=0,0,0&amp;vpa=184&amp;vtp=1"/>
          <p:cNvSpPr/>
          <p:nvPr/>
        </p:nvSpPr>
        <p:spPr>
          <a:xfrm>
            <a:off x="1024001" y="40661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10" name="QB_6_AS.417_1#94e77ff82?vja=1&amp;pid=7e97367a5&amp;color=0,0,0&amp;vtp=1"/>
          <p:cNvSpPr/>
          <p:nvPr/>
        </p:nvSpPr>
        <p:spPr>
          <a:xfrm>
            <a:off x="722376" y="45289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的小标题可知，本段主要介绍了海洋的重要性。空前讲到海洋为许多物种提供了生存环境，且海洋容纳了地球上约97%的水，通过水循环为我们提供雨水和饮用水，由此可知，设空处也应该阐述海洋的重要性。G项（此外，我们吸入的大量氧气来自海洋中的植物）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8_1#b537fdac4?vja=1&amp;pid=7e97367a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19_1#b537fdac4.blank?vja=1&amp;pid=7e97367a5&amp;color=0,0,0&amp;vpa=185&amp;vtp=1"/>
          <p:cNvSpPr/>
          <p:nvPr/>
        </p:nvSpPr>
        <p:spPr>
          <a:xfrm>
            <a:off x="1036701" y="858013"/>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6_AS.420_1#b537fdac4?vja=1&amp;pid=7e97367a5&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小标题可知，本段主要介绍了我们利用海洋的方式。空前提到海洋为人类提供食物，且很多人从事捕鱼和水产养殖相关的工作；空后则围绕从海底开采石油和天然气以及利用海浪和潮汐发电展开。E项（海洋也为我们提供了大量的能源）承接上文，同时引出了下文对海洋提供的具体能源的介绍，选项中的energy与下文中的o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gas相呼应，符合语境，故选E项。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420_2#b537fdac4?vja=1&amp;pid=7e97367a5&amp;color=0,0,0&amp;mp=1&amp;vtp=1&amp;bt=1"/>
          <p:cNvSpPr/>
          <p:nvPr/>
        </p:nvSpPr>
        <p:spPr>
          <a:xfrm>
            <a:off x="722376" y="900000"/>
            <a:ext cx="10753344" cy="2637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巧寻“大小词”，精准锁定逻辑链解答7选5</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做7选5时，除了理解文意，我们还能通过寻找作者布局的“词汇密码”来解题。其中一个高效的密码就是“大小词”关系，即上下义词的复现。这是一种非常常见的行文逻辑，指的是一个概括性的词（“大词”或上位词）和一组具体性的词（“小词”或下位词）之间的对应。</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大词”（上位词）指一个宽泛的类别，如本题中的energy；“小词”（下位词）指这个类别下的具体成员，如本题中的oil和gas。在7选5中，作者通常先提出一个大类的词进行总论，再举出详细的例子，此时就可以依照“大小词”的对应关系找到解题线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d50b3b5b2?vja=1&amp;pid=d7b08a28c&amp;color=0,0,0&amp;vtp=1&amp;bt=1"/>
          <p:cNvSpPr/>
          <p:nvPr/>
        </p:nvSpPr>
        <p:spPr>
          <a:xfrm>
            <a:off x="722376" y="896112"/>
            <a:ext cx="10753344" cy="1871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1.学校为我们提供了各种不同的课程。（range）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school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provided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______ ______ ___ ______________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2.尽管有许多干扰，他还是继续做家庭作业。（regardless）</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 ___ ______ ______________________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continued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homework.</a:t>
            </a:r>
            <a:endParaRPr lang="en-US" altLang="zh-CN" sz="2000" dirty="0"/>
          </a:p>
        </p:txBody>
      </p:sp>
      <p:sp>
        <p:nvSpPr>
          <p:cNvPr id="4" name="QB_6_AN.32_1#d50b3b5b2.blank?vja=1&amp;pid=d7b08a28c&amp;color=0,0,0&amp;vpa=11&amp;vtp=1"/>
          <p:cNvSpPr/>
          <p:nvPr/>
        </p:nvSpPr>
        <p:spPr>
          <a:xfrm>
            <a:off x="4543489" y="1620012"/>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B_6_AN.33_1#d50b3b5b2.blank?vja=1&amp;pid=d7b08a28c&amp;color=0,0,0&amp;vpa=12&amp;vtp=1"/>
          <p:cNvSpPr/>
          <p:nvPr/>
        </p:nvSpPr>
        <p:spPr>
          <a:xfrm>
            <a:off x="5051489" y="1620012"/>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wide</a:t>
            </a:r>
            <a:endParaRPr lang="en-US" altLang="zh-CN" sz="2000" dirty="0"/>
          </a:p>
        </p:txBody>
      </p:sp>
      <p:sp>
        <p:nvSpPr>
          <p:cNvPr id="6" name="QB_6_AN.34_1#d50b3b5b2.blank?vja=1&amp;pid=d7b08a28c&amp;color=0,0,0&amp;vpa=13&amp;vtp=1"/>
          <p:cNvSpPr/>
          <p:nvPr/>
        </p:nvSpPr>
        <p:spPr>
          <a:xfrm>
            <a:off x="5902389" y="1607312"/>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range</a:t>
            </a:r>
            <a:endParaRPr lang="en-US" altLang="zh-CN" sz="2000" dirty="0"/>
          </a:p>
        </p:txBody>
      </p:sp>
      <p:sp>
        <p:nvSpPr>
          <p:cNvPr id="7" name="QB_6_AN.35_1#d50b3b5b2.blank?vja=1&amp;pid=d7b08a28c&amp;color=0,0,0&amp;vpa=14&amp;vtp=1"/>
          <p:cNvSpPr/>
          <p:nvPr/>
        </p:nvSpPr>
        <p:spPr>
          <a:xfrm>
            <a:off x="6778689" y="1620012"/>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8" name="QB_6_AN.36_1#d50b3b5b2.blank?vja=1&amp;pid=d7b08a28c&amp;color=0,0,0&amp;vpa=15&amp;vtp=1"/>
          <p:cNvSpPr/>
          <p:nvPr/>
        </p:nvSpPr>
        <p:spPr>
          <a:xfrm>
            <a:off x="7324789" y="1620012"/>
            <a:ext cx="15906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courses/classes</a:t>
            </a:r>
            <a:endParaRPr lang="en-US" altLang="zh-CN" sz="2000" dirty="0"/>
          </a:p>
        </p:txBody>
      </p:sp>
      <p:sp>
        <p:nvSpPr>
          <p:cNvPr id="10" name="QB_6_AN.38_1#d50b3b5b2.blank?vja=1&amp;pid=d7b08a28c&amp;color=0,0,0&amp;vpa=16&amp;vtp=1"/>
          <p:cNvSpPr/>
          <p:nvPr/>
        </p:nvSpPr>
        <p:spPr>
          <a:xfrm>
            <a:off x="744601" y="2369312"/>
            <a:ext cx="1169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Regardless</a:t>
            </a:r>
            <a:endParaRPr lang="en-US" altLang="zh-CN" sz="2000" dirty="0"/>
          </a:p>
        </p:txBody>
      </p:sp>
      <p:sp>
        <p:nvSpPr>
          <p:cNvPr id="11" name="QB_6_AN.39_1#d50b3b5b2.blank?vja=1&amp;pid=d7b08a28c&amp;color=0,0,0&amp;vpa=17&amp;vtp=1"/>
          <p:cNvSpPr/>
          <p:nvPr/>
        </p:nvSpPr>
        <p:spPr>
          <a:xfrm>
            <a:off x="2154301" y="2382012"/>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2" name="QB_6_AN.40_1#d50b3b5b2.blank?vja=1&amp;pid=d7b08a28c&amp;color=0,0,0&amp;vpa=18&amp;vtp=1"/>
          <p:cNvSpPr/>
          <p:nvPr/>
        </p:nvSpPr>
        <p:spPr>
          <a:xfrm>
            <a:off x="2675001" y="2369312"/>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many</a:t>
            </a:r>
            <a:endParaRPr lang="en-US" altLang="zh-CN" sz="2000" dirty="0"/>
          </a:p>
        </p:txBody>
      </p:sp>
      <p:sp>
        <p:nvSpPr>
          <p:cNvPr id="13" name="QB_6_AN.41_1#d50b3b5b2.blank?vja=1&amp;pid=d7b08a28c&amp;color=0,0,0&amp;vpa=19&amp;vtp=1"/>
          <p:cNvSpPr/>
          <p:nvPr/>
        </p:nvSpPr>
        <p:spPr>
          <a:xfrm>
            <a:off x="3551301" y="2369312"/>
            <a:ext cx="26876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interruptions/disturbances</a:t>
            </a:r>
            <a:endParaRPr lang="en-US" altLang="zh-CN" sz="2000" dirty="0"/>
          </a:p>
        </p:txBody>
      </p:sp>
      <p:sp>
        <p:nvSpPr>
          <p:cNvPr id="14" name="QB_6_BD.42_1#03f28a8f9?vja=1&amp;pid=d7b08a28c&amp;color=0,0,0&amp;vtp=1"/>
          <p:cNvSpPr/>
          <p:nvPr/>
        </p:nvSpPr>
        <p:spPr>
          <a:xfrm>
            <a:off x="722376" y="2801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3.我投入了极大的努力去练习，现在我吉他弹得很好，所以我为自己感到非常骄傲。（put）</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endParaRPr lang="en-US" altLang="zh-CN" sz="2000" dirty="0"/>
          </a:p>
        </p:txBody>
      </p:sp>
      <p:sp>
        <p:nvSpPr>
          <p:cNvPr id="15" name="QB_6_AN.43_1#03f28a8f9.blank?vja=1&amp;pid=d7b08a28c&amp;color=0,0,0&amp;vpa=20&amp;vtp=1"/>
          <p:cNvSpPr/>
          <p:nvPr/>
        </p:nvSpPr>
        <p:spPr>
          <a:xfrm>
            <a:off x="757301" y="3144647"/>
            <a:ext cx="141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endParaRPr lang="en-US" altLang="zh-CN" sz="2000" dirty="0"/>
          </a:p>
        </p:txBody>
      </p:sp>
      <p:sp>
        <p:nvSpPr>
          <p:cNvPr id="16" name="QB_6_AN.44_1#03f28a8f9.blank?vja=1&amp;pid=d7b08a28c&amp;color=0,0,0&amp;vpa=21&amp;vtp=1"/>
          <p:cNvSpPr/>
          <p:nvPr/>
        </p:nvSpPr>
        <p:spPr>
          <a:xfrm>
            <a:off x="1160526" y="31319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put</a:t>
            </a:r>
            <a:endParaRPr lang="en-US" altLang="zh-CN" sz="2000" dirty="0"/>
          </a:p>
        </p:txBody>
      </p:sp>
      <p:sp>
        <p:nvSpPr>
          <p:cNvPr id="17" name="QB_6_AN.45_1#03f28a8f9.blank?vja=1&amp;pid=d7b08a28c&amp;color=0,0,0&amp;vpa=22&amp;vtp=1"/>
          <p:cNvSpPr/>
          <p:nvPr/>
        </p:nvSpPr>
        <p:spPr>
          <a:xfrm>
            <a:off x="1830451" y="3131947"/>
            <a:ext cx="563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endParaRPr lang="en-US" altLang="zh-CN" sz="2000" dirty="0"/>
          </a:p>
        </p:txBody>
      </p:sp>
      <p:sp>
        <p:nvSpPr>
          <p:cNvPr id="18" name="QB_6_AN.46_1#03f28a8f9.blank?vja=1&amp;pid=d7b08a28c&amp;color=0,0,0&amp;vpa=23&amp;vtp=1"/>
          <p:cNvSpPr/>
          <p:nvPr/>
        </p:nvSpPr>
        <p:spPr>
          <a:xfrm>
            <a:off x="2716276" y="3144647"/>
            <a:ext cx="122097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effort（s）</a:t>
            </a:r>
            <a:endParaRPr lang="en-US" altLang="zh-CN" sz="2000" dirty="0"/>
          </a:p>
        </p:txBody>
      </p:sp>
      <p:sp>
        <p:nvSpPr>
          <p:cNvPr id="19" name="QB_6_AN.47_1#03f28a8f9.blank?vja=1&amp;pid=d7b08a28c&amp;color=0,0,0&amp;vpa=24&amp;vtp=1"/>
          <p:cNvSpPr/>
          <p:nvPr/>
        </p:nvSpPr>
        <p:spPr>
          <a:xfrm>
            <a:off x="4262501" y="3144647"/>
            <a:ext cx="450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endParaRPr lang="en-US" altLang="zh-CN" sz="2000" dirty="0"/>
          </a:p>
        </p:txBody>
      </p:sp>
      <p:sp>
        <p:nvSpPr>
          <p:cNvPr id="20" name="QB_6_BD.48_1#a980d7035?vja=1&amp;pid=d7b08a28c&amp;color=0,0,0&amp;vtp=1"/>
          <p:cNvSpPr/>
          <p:nvPr/>
        </p:nvSpPr>
        <p:spPr>
          <a:xfrm>
            <a:off x="722376" y="3944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4.她希望在这一行业开拓创新，以使其呈现多样化的市场。</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markets.</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5.对一个人来说，没有什么比他的生命更珍贵。（“否定词+比较级”结构）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person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 ___ ______ ________________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21" name="QB_6_AN.49_1#a980d7035.blank?vja=1&amp;pid=d7b08a28c&amp;color=0,0,0&amp;vpa=25&amp;vtp=1"/>
          <p:cNvSpPr/>
          <p:nvPr/>
        </p:nvSpPr>
        <p:spPr>
          <a:xfrm>
            <a:off x="2320989" y="4287647"/>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break</a:t>
            </a:r>
            <a:endParaRPr lang="en-US" altLang="zh-CN" sz="2000" dirty="0"/>
          </a:p>
        </p:txBody>
      </p:sp>
      <p:sp>
        <p:nvSpPr>
          <p:cNvPr id="22" name="QB_6_AN.50_1#a980d7035.blank?vja=1&amp;pid=d7b08a28c&amp;color=0,0,0&amp;vpa=26&amp;vtp=1"/>
          <p:cNvSpPr/>
          <p:nvPr/>
        </p:nvSpPr>
        <p:spPr>
          <a:xfrm>
            <a:off x="3222689" y="4287647"/>
            <a:ext cx="481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a:t>
            </a:r>
            <a:endParaRPr lang="en-US" altLang="zh-CN" sz="2000" dirty="0"/>
          </a:p>
        </p:txBody>
      </p:sp>
      <p:sp>
        <p:nvSpPr>
          <p:cNvPr id="23" name="QB_6_AN.51_1#a980d7035.blank?vja=1&amp;pid=d7b08a28c&amp;color=0,0,0&amp;vpa=27&amp;vtp=1"/>
          <p:cNvSpPr/>
          <p:nvPr/>
        </p:nvSpPr>
        <p:spPr>
          <a:xfrm>
            <a:off x="3959289" y="4274947"/>
            <a:ext cx="776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ground</a:t>
            </a:r>
            <a:endParaRPr lang="en-US" altLang="zh-CN" sz="2000" dirty="0"/>
          </a:p>
        </p:txBody>
      </p:sp>
      <p:sp>
        <p:nvSpPr>
          <p:cNvPr id="25" name="QB_6_AN.53_1#a980d7035.blank?vja=1&amp;pid=d7b08a28c&amp;color=0,0,0&amp;vpa=28&amp;vtp=1"/>
          <p:cNvSpPr/>
          <p:nvPr/>
        </p:nvSpPr>
        <p:spPr>
          <a:xfrm>
            <a:off x="2230247" y="5036947"/>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nothing</a:t>
            </a:r>
            <a:endParaRPr lang="en-US" altLang="zh-CN" sz="2000" dirty="0"/>
          </a:p>
        </p:txBody>
      </p:sp>
      <p:sp>
        <p:nvSpPr>
          <p:cNvPr id="26" name="QB_6_AN.54_1#a980d7035.blank?vja=1&amp;pid=d7b08a28c&amp;color=0,0,0&amp;vpa=29&amp;vtp=1"/>
          <p:cNvSpPr/>
          <p:nvPr/>
        </p:nvSpPr>
        <p:spPr>
          <a:xfrm>
            <a:off x="3360547" y="5049647"/>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27" name="QB_6_AN.55_1#a980d7035.blank?vja=1&amp;pid=d7b08a28c&amp;color=0,0,0&amp;vpa=30&amp;vtp=1"/>
          <p:cNvSpPr/>
          <p:nvPr/>
        </p:nvSpPr>
        <p:spPr>
          <a:xfrm>
            <a:off x="3881247" y="5049647"/>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p:txBody>
      </p:sp>
      <p:sp>
        <p:nvSpPr>
          <p:cNvPr id="28" name="QB_6_AN.56_1#a980d7035.blank?vja=1&amp;pid=d7b08a28c&amp;color=0,0,0&amp;vpa=31&amp;vtp=1"/>
          <p:cNvSpPr/>
          <p:nvPr/>
        </p:nvSpPr>
        <p:spPr>
          <a:xfrm>
            <a:off x="4770247" y="5036947"/>
            <a:ext cx="18446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precious/valuable</a:t>
            </a:r>
            <a:endParaRPr lang="en-US" altLang="zh-CN" sz="2000" dirty="0"/>
          </a:p>
        </p:txBody>
      </p:sp>
      <p:sp>
        <p:nvSpPr>
          <p:cNvPr id="29" name="QB_6_AN.57_1#a980d7035.blank?vja=1&amp;pid=d7b08a28c&amp;color=0,0,0&amp;vpa=32&amp;vtp=1"/>
          <p:cNvSpPr/>
          <p:nvPr/>
        </p:nvSpPr>
        <p:spPr>
          <a:xfrm>
            <a:off x="6903847" y="5049647"/>
            <a:ext cx="493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5" grpId="0" animBg="1" build="p"/>
      <p:bldP spid="16" grpId="0" animBg="1" build="p"/>
      <p:bldP spid="17" grpId="0" animBg="1" build="p"/>
      <p:bldP spid="18" grpId="0" animBg="1" build="p"/>
      <p:bldP spid="19" grpId="0" animBg="1" build="p"/>
      <p:bldP spid="21" grpId="0" animBg="1" build="p"/>
      <p:bldP spid="22" grpId="0" animBg="1" build="p"/>
      <p:bldP spid="23" grpId="0" animBg="1" build="p"/>
      <p:bldP spid="25" grpId="0" animBg="1" build="p"/>
      <p:bldP spid="26" grpId="0" animBg="1" build="p"/>
      <p:bldP spid="27" grpId="0" animBg="1" build="p"/>
      <p:bldP spid="28" grpId="0" animBg="1" build="p"/>
      <p:bldP spid="29"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1_1#5674ae39b?vja=1&amp;pid=7e97367a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22_1#5674ae39b.blank?vja=1&amp;pid=7e97367a5&amp;color=0,0,0&amp;vpa=186&amp;vtp=1"/>
          <p:cNvSpPr/>
          <p:nvPr/>
        </p:nvSpPr>
        <p:spPr>
          <a:xfrm>
            <a:off x="1049401" y="858013"/>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423_1#5674ae39b?vja=1&amp;pid=7e97367a5&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了可以参与的保护海洋的具体活动，如清理海滩、参加写作比赛等，空后指出要立即行动。因此设空处应号召人们采取行动。F项（无论如何，你的努力在保护海洋方面意义非凡）是对前文所列举的活动的肯定，强调了个人努力的重要性，同时使后文的呼吁更具说服力，承上启下，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4_1#8848542c0?vja=1&amp;pid=327b6f058&amp;color=0,0,0&amp;vtp=1&amp;bt=1"/>
          <p:cNvSpPr/>
          <p:nvPr/>
        </p:nvSpPr>
        <p:spPr>
          <a:xfrm>
            <a:off x="722376" y="900000"/>
            <a:ext cx="10753344" cy="5211382"/>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[湖北华中师大一附中2024高二期中]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butterfly.The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orphan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cherished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tonight.”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4_2#8848542c0?vja=1&amp;pid=327b6f058&amp;color=0,0,0&amp;mp=1&amp;vtp=1&amp;bt=1"/>
          <p:cNvSpPr/>
          <p:nvPr/>
        </p:nvSpPr>
        <p:spPr>
          <a:xfrm>
            <a:off x="722376" y="900000"/>
            <a:ext cx="10753344" cy="1866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fosters.Each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showcases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5_EX.425_1#8848542c0?vja=1&amp;pid=327b6f058&amp;color=0,0,0&amp;vtp=1"/>
          <p:cNvSpPr/>
          <p:nvPr/>
        </p:nvSpPr>
        <p:spPr>
          <a:xfrm>
            <a:off x="722376" y="2807222"/>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本文是一篇记叙文。文章主要讲述了作者作为艺术家在一次户外展览会上与一位年轻母亲和她的女儿相遇的经历，展示了艺术对人们生活的深远影响以及人与人之间通过艺术建立起的联系。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6_1#1afb4aeb2.choices?vja=1&amp;pid=8848542c0&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B.highlighted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C.decreased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.transformed</a:t>
            </a:r>
            <a:endParaRPr lang="en-US" altLang="zh-CN" sz="2000" dirty="0"/>
          </a:p>
        </p:txBody>
      </p:sp>
      <p:sp>
        <p:nvSpPr>
          <p:cNvPr id="3" name="QC_6_AN.427_1#1afb4aeb2.bracket?vja=1&amp;pid=8848542c0&amp;color=0,0,0&amp;vpa=187&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28_1#1afb4aeb2?vja=1&amp;pid=8848542c0&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lives.”可知，作者认为艺术对人们有很深远的影响，由此可知，作者最近的经历凸显了艺术的巨大力量。highlight意为“强调；突出”，故选B项。deny意为“否认”；transform意为“改变；转换”。</a:t>
            </a:r>
            <a:endParaRPr lang="en-US" altLang="zh-CN" sz="2200" dirty="0"/>
          </a:p>
        </p:txBody>
      </p:sp>
      <p:sp>
        <p:nvSpPr>
          <p:cNvPr id="5" name="QC_6_BD.429_1#734d2ad87.choices?vja=1&amp;pid=8848542c0&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6" name="QC_6_AN.430_1#734d2ad87.bracket?vja=1&amp;pid=8848542c0&amp;color=0,0,0&amp;vpa=188&amp;vtp=1"/>
          <p:cNvSpPr/>
          <p:nvPr/>
        </p:nvSpPr>
        <p:spPr>
          <a:xfrm>
            <a:off x="1176401" y="2885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31_1#734d2ad87?vja=1&amp;pid=8848542c0&amp;color=0,0,0&amp;vtp=1"/>
          <p:cNvSpPr/>
          <p:nvPr/>
        </p:nvSpPr>
        <p:spPr>
          <a:xfrm>
            <a:off x="722376" y="3309747"/>
            <a:ext cx="10753344" cy="1909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fascinated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Spirit’.”以及倒数第二段“Finally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smile.”可知，作者是在展览上摆摊卖画，故此处表示设立自己的摊位。set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up意为“搭建；设立”，故选C项。adjust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to意为“适应”；appeal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to意为“呼吁；对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有吸引力”；wipe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out意为“彻底消灭”。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2_1#c5fd77d09.choices?vja=1&amp;pid=8848542c0&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.mildly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B.barely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C.apparently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.potentially</a:t>
            </a:r>
            <a:endParaRPr lang="en-US" altLang="zh-CN" sz="2000" dirty="0"/>
          </a:p>
        </p:txBody>
      </p:sp>
      <p:sp>
        <p:nvSpPr>
          <p:cNvPr id="3" name="QC_6_AN.433_1#c5fd77d09.bracket?vja=1&amp;pid=8848542c0&amp;color=0,0,0&amp;vpa=189&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34_1#c5fd77d09?vja=1&amp;pid=8848542c0&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y.”可知，这对母女是在仔细观看这幅画，由此可知，两人在作者的画前驻足，所以小女孩很明显被作者的作品吸引了。apparently意为“显然”，故选C项。mildly意为“轻微地；温和地”；barely意为“几乎不”；potentially意为“潜在地”。</a:t>
            </a:r>
            <a:endParaRPr lang="en-US" altLang="zh-CN" sz="2200" dirty="0"/>
          </a:p>
        </p:txBody>
      </p:sp>
      <p:sp>
        <p:nvSpPr>
          <p:cNvPr id="5" name="QC_6_BD.435_1#715cc5e41.choices?vja=1&amp;pid=8848542c0&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B.exposed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C.predicted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.clarified</a:t>
            </a:r>
            <a:endParaRPr lang="en-US" altLang="zh-CN" sz="2000" dirty="0"/>
          </a:p>
        </p:txBody>
      </p:sp>
      <p:sp>
        <p:nvSpPr>
          <p:cNvPr id="6" name="QC_6_AN.436_1#715cc5e41.bracket?vja=1&amp;pid=8848542c0&amp;color=0,0,0&amp;vpa=190&amp;vtp=1"/>
          <p:cNvSpPr/>
          <p:nvPr/>
        </p:nvSpPr>
        <p:spPr>
          <a:xfrm>
            <a:off x="1176401" y="2885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37_1#715cc5e41?vja=1&amp;pid=8848542c0&amp;color=0,0,0&amp;vtp=1"/>
          <p:cNvSpPr/>
          <p:nvPr/>
        </p:nvSpPr>
        <p:spPr>
          <a:xfrm>
            <a:off x="722376" y="33097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butterfly”可知，空后描述的是画的内容。represent意为“描绘，展示”，故选A项。clarify意为“澄清；阐明”。</a:t>
            </a:r>
            <a:endParaRPr lang="en-US" altLang="zh-CN" sz="2200" dirty="0"/>
          </a:p>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represent熟词生义</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.代表；象征</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.描绘，展示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8_1#6dd22d8df.choices?vja=1&amp;pid=8848542c0&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B.bothering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C.releasing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.casting</a:t>
            </a:r>
            <a:endParaRPr lang="en-US" altLang="zh-CN" sz="2000" dirty="0"/>
          </a:p>
        </p:txBody>
      </p:sp>
      <p:sp>
        <p:nvSpPr>
          <p:cNvPr id="3" name="QC_6_AN.439_1#6dd22d8df.bracket?vja=1&amp;pid=8848542c0&amp;color=0,0,0&amp;vpa=191&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40_1#6dd22d8df?vja=1&amp;pid=8848542c0&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up可知，小女孩举起了双手，结合选项可知，她是放飞了一只蝴蝶。release意为“释放”，故选C项。comfort意为“安慰”；bother意为“烦恼；使不安”；cast意为“投；投射”。</a:t>
            </a:r>
            <a:endParaRPr lang="en-US" altLang="zh-CN" sz="2200" dirty="0"/>
          </a:p>
        </p:txBody>
      </p:sp>
      <p:sp>
        <p:nvSpPr>
          <p:cNvPr id="5" name="QC_6_BD.441_1#5c94ea1b5.choices?vja=1&amp;pid=8848542c0&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B.cheerful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C.exceptional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.abstract</a:t>
            </a:r>
            <a:endParaRPr lang="en-US" altLang="zh-CN" sz="2000" dirty="0"/>
          </a:p>
        </p:txBody>
      </p:sp>
      <p:sp>
        <p:nvSpPr>
          <p:cNvPr id="6" name="QC_6_AN.442_1#5c94ea1b5.bracket?vja=1&amp;pid=8848542c0&amp;color=0,0,0&amp;vpa=192&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43_1#5c94ea1b5?vja=1&amp;pid=8848542c0&amp;color=0,0,0&amp;vtp=1"/>
          <p:cNvSpPr/>
          <p:nvPr/>
        </p:nvSpPr>
        <p:spPr>
          <a:xfrm>
            <a:off x="722376" y="2928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d以及空前的形容词bright可知，设空处和上文的sad意思相反，表示画的一边是阴暗、悲伤的，另一面则是明亮、愉悦的。cheerful意为“高兴的；快乐的”，故选B项。vivid意为“生动的”；exceptional意为“杰出的；罕见的”；abstract意为“抽象的”。</a:t>
            </a:r>
            <a:endParaRPr lang="en-US" altLang="zh-CN" sz="2200" dirty="0"/>
          </a:p>
        </p:txBody>
      </p:sp>
      <p:sp>
        <p:nvSpPr>
          <p:cNvPr id="8" name="QC_6_BD.444_1#b71d65115.choices?vja=1&amp;pid=8848542c0&amp;color=0,0,0&amp;vtp=1"/>
          <p:cNvSpPr/>
          <p:nvPr/>
        </p:nvSpPr>
        <p:spPr>
          <a:xfrm>
            <a:off x="722376" y="4497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.uncertainties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B.hardships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C.changes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.adventures</a:t>
            </a:r>
            <a:endParaRPr lang="en-US" altLang="zh-CN" sz="2000" dirty="0"/>
          </a:p>
        </p:txBody>
      </p:sp>
      <p:sp>
        <p:nvSpPr>
          <p:cNvPr id="9" name="QC_6_AN.445_1#b71d65115.bracket?vja=1&amp;pid=8848542c0&amp;color=0,0,0&amp;vpa=193&amp;vtp=1"/>
          <p:cNvSpPr/>
          <p:nvPr/>
        </p:nvSpPr>
        <p:spPr>
          <a:xfrm>
            <a:off x="1176401" y="4497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446_1#b71d65115?vja=1&amp;pid=8848542c0&amp;color=0,0,0&amp;vtp=1"/>
          <p:cNvSpPr/>
          <p:nvPr/>
        </p:nvSpPr>
        <p:spPr>
          <a:xfrm>
            <a:off x="722376" y="4922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orphan以及下文中的but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cherished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her可知，这个小女孩在童年时期经历了许多苦难。hardship意为“艰难；困苦”，故选B项。uncertainty意为“拿不定的事”。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7_1#0d56ff885.choices?vja=1&amp;pid=8848542c0&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B.school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C.team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p:txBody>
      </p:sp>
      <p:sp>
        <p:nvSpPr>
          <p:cNvPr id="3" name="QC_6_AN.448_1#0d56ff885.bracket?vja=1&amp;pid=8848542c0&amp;color=0,0,0&amp;vpa=194&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449_1#0d56ff885?vja=1&amp;pid=8848542c0&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cherished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以及上文所提及的这个小女孩曾经是个孤儿可推测，小女孩后来被一个新家庭所收养。故选D项。</a:t>
            </a:r>
            <a:endParaRPr lang="en-US" altLang="zh-CN" sz="2200" dirty="0"/>
          </a:p>
        </p:txBody>
      </p:sp>
      <p:sp>
        <p:nvSpPr>
          <p:cNvPr id="5" name="QC_6_BD.450_1#b7ed483ba.choices?vja=1&amp;pid=8848542c0&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C.photograph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.draft</a:t>
            </a:r>
            <a:endParaRPr lang="en-US" altLang="zh-CN" sz="2000" dirty="0"/>
          </a:p>
        </p:txBody>
      </p:sp>
      <p:sp>
        <p:nvSpPr>
          <p:cNvPr id="6" name="QC_6_AN.451_1#b7ed483ba.bracket?vja=1&amp;pid=8848542c0&amp;color=0,0,0&amp;vpa=195&amp;vtp=1"/>
          <p:cNvSpPr/>
          <p:nvPr/>
        </p:nvSpPr>
        <p:spPr>
          <a:xfrm>
            <a:off x="1176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52_1#b7ed483ba?vja=1&amp;pid=8848542c0&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painting.But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tonight.’”可知，这位母亲非常喜欢这幅画，想购买原作，由此可推知，她一开始决定买下的是复制品。故选A项。draft意为“草稿，草图”。</a:t>
            </a:r>
            <a:endParaRPr lang="en-US" altLang="zh-CN" sz="2200" dirty="0"/>
          </a:p>
        </p:txBody>
      </p:sp>
      <p:sp>
        <p:nvSpPr>
          <p:cNvPr id="8" name="QC_6_BD.453_1#cc26c96f7.choices?vja=1&amp;pid=8848542c0&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B.insist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C.depend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.vote</a:t>
            </a:r>
            <a:endParaRPr lang="en-US" altLang="zh-CN" sz="2000" dirty="0"/>
          </a:p>
        </p:txBody>
      </p:sp>
      <p:sp>
        <p:nvSpPr>
          <p:cNvPr id="9" name="QC_6_AN.454_1#cc26c96f7.bracket?vja=1&amp;pid=8848542c0&amp;color=0,0,0&amp;vpa=196&amp;vtp=1"/>
          <p:cNvSpPr/>
          <p:nvPr/>
        </p:nvSpPr>
        <p:spPr>
          <a:xfrm>
            <a:off x="1303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55_1#cc26c96f7?vja=1&amp;pid=8848542c0&amp;color=0,0,0&amp;vtp=1"/>
          <p:cNvSpPr/>
          <p:nvPr/>
        </p:nvSpPr>
        <p:spPr>
          <a:xfrm>
            <a:off x="722376" y="41606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根据下文中的“Finally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smile.”可知，这位母亲次日又来购买了原作。由此可知，她是要再考虑一下。sleep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留待第二天决定”，故选A项。insist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on意为“坚持”；depend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on意为“依赖”。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6_1#9c77901f2.choices?vja=1&amp;pid=8848542c0&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.dramatic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B.logical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C.personal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a:t>
            </a:r>
            <a:endParaRPr lang="en-US" altLang="zh-CN" sz="2000" dirty="0"/>
          </a:p>
        </p:txBody>
      </p:sp>
      <p:sp>
        <p:nvSpPr>
          <p:cNvPr id="3" name="QC_6_AN.457_1#9c77901f2.bracket?vja=1&amp;pid=8848542c0&amp;color=0,0,0&amp;vpa=197&amp;vtp=1"/>
          <p:cNvSpPr/>
          <p:nvPr/>
        </p:nvSpPr>
        <p:spPr>
          <a:xfrm>
            <a:off x="129400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58_1#9c77901f2?vja=1&amp;pid=8848542c0&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observations”可推断，作者的作品有个人特色。故选C项。dramatic意为“戏剧性的；引人注目的”；logical意为“符合逻辑的”。</a:t>
            </a:r>
            <a:endParaRPr lang="en-US" altLang="zh-CN" sz="2200" dirty="0"/>
          </a:p>
        </p:txBody>
      </p:sp>
      <p:sp>
        <p:nvSpPr>
          <p:cNvPr id="5" name="QC_6_BD.459_1#9371d8e6f.choices?vja=1&amp;pid=8848542c0&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C.written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.interpreted</a:t>
            </a:r>
            <a:endParaRPr lang="en-US" altLang="zh-CN" sz="2000" dirty="0"/>
          </a:p>
        </p:txBody>
      </p:sp>
      <p:sp>
        <p:nvSpPr>
          <p:cNvPr id="6" name="QC_6_AN.460_1#9371d8e6f.bracket?vja=1&amp;pid=8848542c0&amp;color=0,0,0&amp;vpa=198&amp;vtp=1"/>
          <p:cNvSpPr/>
          <p:nvPr/>
        </p:nvSpPr>
        <p:spPr>
          <a:xfrm>
            <a:off x="1303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61_1#9371d8e6f?vja=1&amp;pid=8848542c0&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根据上文可知，作者的作品拥有极强的个人特色，由此可知，此处表达作者并不知道别人如何解读自己的作品。interpret意为“理解；领会”，故选D项。</a:t>
            </a:r>
            <a:endParaRPr lang="en-US" altLang="zh-CN" sz="2200" dirty="0"/>
          </a:p>
        </p:txBody>
      </p:sp>
      <p:sp>
        <p:nvSpPr>
          <p:cNvPr id="8" name="QC_6_BD.462_1#0a9cfad74.choices?vja=1&amp;pid=8848542c0&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.spiritual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B.ideal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C.fundamental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.conventional</a:t>
            </a:r>
            <a:endParaRPr lang="en-US" altLang="zh-CN" sz="2000" dirty="0"/>
          </a:p>
        </p:txBody>
      </p:sp>
      <p:sp>
        <p:nvSpPr>
          <p:cNvPr id="9" name="QC_6_AN.463_1#0a9cfad74.bracket?vja=1&amp;pid=8848542c0&amp;color=0,0,0&amp;vpa=199&amp;vtp=1"/>
          <p:cNvSpPr/>
          <p:nvPr/>
        </p:nvSpPr>
        <p:spPr>
          <a:xfrm>
            <a:off x="1303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64_1#0a9cfad74?vja=1&amp;pid=8848542c0&amp;color=0,0,0&amp;vtp=1"/>
          <p:cNvSpPr/>
          <p:nvPr/>
        </p:nvSpPr>
        <p:spPr>
          <a:xfrm>
            <a:off x="722376" y="41606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上文讲述了作者遇到了一对母女，小女孩被作者的一幅作品吸引，作者从这位母亲口中得知了她女儿的经历，最终母亲买下作者的画作原作，并根据下文“Each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emphasises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comfort.”可知，作者认为与这对母女的相遇让自己想起了艺术所培养的精神纽带。spiritual意为“精神的”，故选A项。ideal意为“理想的”；fundamental意为“基本的；根本的”；conventional意为“传统的”。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5_1#2c7b9f16a.choices?vja=1&amp;pid=8848542c0&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.perceptions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B.interactions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C.applications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.interruptions</a:t>
            </a:r>
            <a:endParaRPr lang="en-US" altLang="zh-CN" sz="2000" dirty="0"/>
          </a:p>
        </p:txBody>
      </p:sp>
      <p:sp>
        <p:nvSpPr>
          <p:cNvPr id="3" name="QC_6_AN.466_1#2c7b9f16a.bracket?vja=1&amp;pid=8848542c0&amp;color=0,0,0&amp;vpa=200&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67_1#2c7b9f16a?vja=1&amp;pid=8848542c0&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encounter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reminds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fosters.”可知，艺术让作者和观众之间产生了精神纽带，这是一种互动。故选B项。perception意为“观念；洞察力”；interruption意为“打扰；中断”。</a:t>
            </a:r>
            <a:endParaRPr lang="en-US" altLang="zh-CN" sz="2200" dirty="0"/>
          </a:p>
        </p:txBody>
      </p:sp>
      <p:sp>
        <p:nvSpPr>
          <p:cNvPr id="5" name="QC_6_BD.468_1#50ae1f169.choices?vja=1&amp;pid=8848542c0&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.separating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B.devoting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C.uplifting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.defending</a:t>
            </a:r>
            <a:endParaRPr lang="en-US" altLang="zh-CN" sz="2000" dirty="0"/>
          </a:p>
        </p:txBody>
      </p:sp>
      <p:sp>
        <p:nvSpPr>
          <p:cNvPr id="6" name="QC_6_AN.469_1#50ae1f169.bracket?vja=1&amp;pid=8848542c0&amp;color=0,0,0&amp;vpa=201&amp;vtp=1"/>
          <p:cNvSpPr/>
          <p:nvPr/>
        </p:nvSpPr>
        <p:spPr>
          <a:xfrm>
            <a:off x="1303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70_1#50ae1f169?vja=1&amp;pid=8848542c0&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emphasises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comfort.”可知，艺术能够激励我们。uplift意为“激励”，故选C项。separate意为“（使）分开”；defend意为“保护；维护”。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71_1#983007e91?vja=1&amp;pid=8c3508758&amp;color=0,0,0&amp;vtp=1&amp;bt=1"/>
          <p:cNvSpPr/>
          <p:nvPr/>
        </p:nvSpPr>
        <p:spPr>
          <a:xfrm>
            <a:off x="722376" y="896112"/>
            <a:ext cx="10753344" cy="4152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toys.This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tax-refund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yuan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aesthetics,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altLang="zh-CN" sz="2000" dirty="0"/>
          </a:p>
        </p:txBody>
      </p:sp>
      <p:sp>
        <p:nvSpPr>
          <p:cNvPr id="3" name="QM_5_AN.472_1#983007e91.blank?vja=1&amp;pid=8c3508758&amp;color=0,0,0&amp;vpa=202&amp;vtp=1"/>
          <p:cNvSpPr/>
          <p:nvPr/>
        </p:nvSpPr>
        <p:spPr>
          <a:xfrm>
            <a:off x="1968437" y="1239012"/>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5_AN.473_1#983007e91.blank?vja=1&amp;pid=8c3508758&amp;color=0,0,0&amp;vpa=203&amp;vtp=1"/>
          <p:cNvSpPr/>
          <p:nvPr/>
        </p:nvSpPr>
        <p:spPr>
          <a:xfrm>
            <a:off x="1634871" y="1620012"/>
            <a:ext cx="1096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5" name="QM_5_AN.474_1#983007e91.blank?vja=1&amp;pid=8c3508758&amp;color=0,0,0&amp;vpa=204&amp;vtp=1"/>
          <p:cNvSpPr/>
          <p:nvPr/>
        </p:nvSpPr>
        <p:spPr>
          <a:xfrm>
            <a:off x="5908739" y="2001012"/>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6" name="QM_5_AN.475_1#983007e91.blank?vja=1&amp;pid=8c3508758&amp;color=0,0,0&amp;vpa=205&amp;vtp=1"/>
          <p:cNvSpPr/>
          <p:nvPr/>
        </p:nvSpPr>
        <p:spPr>
          <a:xfrm>
            <a:off x="998601" y="3906012"/>
            <a:ext cx="1946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lowered</a:t>
            </a:r>
            <a:endParaRPr lang="en-US" altLang="zh-CN" sz="2000" dirty="0"/>
          </a:p>
        </p:txBody>
      </p:sp>
      <p:sp>
        <p:nvSpPr>
          <p:cNvPr id="7" name="QM_5_AN.476_1#983007e91.blank?vja=1&amp;pid=8c3508758&amp;color=0,0,0&amp;vpa=206&amp;vtp=1"/>
          <p:cNvSpPr/>
          <p:nvPr/>
        </p:nvSpPr>
        <p:spPr>
          <a:xfrm>
            <a:off x="10290874" y="4348607"/>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featuring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51051</Words>
  <Application>WPS 演示</Application>
  <PresentationFormat>宽屏</PresentationFormat>
  <Paragraphs>1279</Paragraphs>
  <Slides>108</Slides>
  <Notes>103</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108</vt:i4>
      </vt:variant>
    </vt:vector>
  </HeadingPairs>
  <TitlesOfParts>
    <vt:vector size="129"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等线</vt:lpstr>
      <vt:lpstr>Arial Unicode MS</vt:lpstr>
      <vt:lpstr>仿宋</vt:lpstr>
      <vt:lpstr>仿宋</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Rainnie</cp:lastModifiedBy>
  <cp:revision>5</cp:revision>
  <dcterms:created xsi:type="dcterms:W3CDTF">2025-10-22T13:01:00Z</dcterms:created>
  <dcterms:modified xsi:type="dcterms:W3CDTF">2025-10-24T08:29:42Z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1BD0FF25F62B49DC9098F39D0DDF945D_12</vt:lpwstr>
  </property>
  <property fmtid="{D5CDD505-2E9C-101B-9397-08002B2CF9AE}" pid="3" name="KSOProductBuildVer">
    <vt:lpwstr>2052-12.1.0.23125</vt:lpwstr>
  </property>
</Properties>
</file>